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5" r:id="rId1"/>
  </p:sldMasterIdLst>
  <p:notesMasterIdLst>
    <p:notesMasterId r:id="rId28"/>
  </p:notesMasterIdLst>
  <p:handoutMasterIdLst>
    <p:handoutMasterId r:id="rId29"/>
  </p:handoutMasterIdLst>
  <p:sldIdLst>
    <p:sldId id="259" r:id="rId2"/>
    <p:sldId id="299" r:id="rId3"/>
    <p:sldId id="292" r:id="rId4"/>
    <p:sldId id="384" r:id="rId5"/>
    <p:sldId id="357" r:id="rId6"/>
    <p:sldId id="389" r:id="rId7"/>
    <p:sldId id="359" r:id="rId8"/>
    <p:sldId id="360" r:id="rId9"/>
    <p:sldId id="361" r:id="rId10"/>
    <p:sldId id="385" r:id="rId11"/>
    <p:sldId id="398" r:id="rId12"/>
    <p:sldId id="399" r:id="rId13"/>
    <p:sldId id="400" r:id="rId14"/>
    <p:sldId id="401" r:id="rId15"/>
    <p:sldId id="402" r:id="rId16"/>
    <p:sldId id="403" r:id="rId17"/>
    <p:sldId id="404" r:id="rId18"/>
    <p:sldId id="405" r:id="rId19"/>
    <p:sldId id="406" r:id="rId20"/>
    <p:sldId id="407" r:id="rId21"/>
    <p:sldId id="408" r:id="rId22"/>
    <p:sldId id="409" r:id="rId23"/>
    <p:sldId id="410" r:id="rId24"/>
    <p:sldId id="330" r:id="rId25"/>
    <p:sldId id="332" r:id="rId26"/>
    <p:sldId id="411" r:id="rId2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79CC93D-E52E-4D84-901B-11D7331DD495}">
          <p14:sldIdLst>
            <p14:sldId id="259"/>
          </p14:sldIdLst>
        </p14:section>
        <p14:section name="Vue d’ensemble et objectifs" id="{ABA716BF-3A5C-4ADB-94C9-CFEF84EBA240}">
          <p14:sldIdLst>
            <p14:sldId id="299"/>
            <p14:sldId id="292"/>
            <p14:sldId id="384"/>
            <p14:sldId id="357"/>
            <p14:sldId id="389"/>
            <p14:sldId id="359"/>
            <p14:sldId id="360"/>
            <p14:sldId id="361"/>
            <p14:sldId id="385"/>
            <p14:sldId id="398"/>
            <p14:sldId id="399"/>
            <p14:sldId id="400"/>
            <p14:sldId id="401"/>
            <p14:sldId id="402"/>
            <p14:sldId id="403"/>
            <p14:sldId id="404"/>
            <p14:sldId id="405"/>
            <p14:sldId id="406"/>
            <p14:sldId id="407"/>
            <p14:sldId id="408"/>
            <p14:sldId id="409"/>
            <p14:sldId id="410"/>
            <p14:sldId id="330"/>
            <p14:sldId id="332"/>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4B7DF"/>
    <a:srgbClr val="003300"/>
    <a:srgbClr val="009ED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2" autoAdjust="0"/>
    <p:restoredTop sz="74026" autoAdjust="0"/>
  </p:normalViewPr>
  <p:slideViewPr>
    <p:cSldViewPr snapToGrid="0">
      <p:cViewPr varScale="1">
        <p:scale>
          <a:sx n="53" d="100"/>
          <a:sy n="53" d="100"/>
        </p:scale>
        <p:origin x="1986" y="72"/>
      </p:cViewPr>
      <p:guideLst>
        <p:guide orient="horz" pos="2160"/>
        <p:guide pos="2880"/>
      </p:guideLst>
    </p:cSldViewPr>
  </p:slideViewPr>
  <p:outlineViewPr>
    <p:cViewPr>
      <p:scale>
        <a:sx n="33" d="100"/>
        <a:sy n="33" d="100"/>
      </p:scale>
      <p:origin x="246"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varScale="1">
        <p:scale>
          <a:sx n="55" d="100"/>
          <a:sy n="55" d="100"/>
        </p:scale>
        <p:origin x="-285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fr-FR" sz="1200"/>
            </a:lvl1pPr>
          </a:lstStyle>
          <a:p>
            <a:endParaRPr lang="fr-F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lang="fr-FR" sz="1200"/>
            </a:lvl1pPr>
          </a:lstStyle>
          <a:p>
            <a:fld id="{D83FDC75-7F73-4A4A-A77C-09AADF00E0EA}" type="datetimeFigureOut">
              <a:rPr lang="fr-FR" smtClean="0"/>
              <a:pPr/>
              <a:t>05/12/2017</a:t>
            </a:fld>
            <a:endParaRPr lang="fr-F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lang="fr-FR" sz="1200"/>
            </a:lvl1pPr>
          </a:lstStyle>
          <a:p>
            <a:endParaRPr lang="fr-F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lang="fr-FR" sz="1200"/>
            </a:lvl1pPr>
          </a:lstStyle>
          <a:p>
            <a:fld id="{459226BF-1F13-42D3-80DC-373E7ADD1EBC}" type="slidenum">
              <a:rPr lang="fr-FR" smtClean="0"/>
              <a:pPr/>
              <a:t>‹#›</a:t>
            </a:fld>
            <a:endParaRPr lang="fr-FR" dirty="0"/>
          </a:p>
        </p:txBody>
      </p:sp>
    </p:spTree>
    <p:extLst>
      <p:ext uri="{BB962C8B-B14F-4D97-AF65-F5344CB8AC3E}">
        <p14:creationId xmlns:p14="http://schemas.microsoft.com/office/powerpoint/2010/main" val="23315831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fr-FR" sz="1200"/>
            </a:lvl1pPr>
          </a:lstStyle>
          <a:p>
            <a:endParaRPr lang="fr-F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fr-FR" sz="1200"/>
            </a:lvl1pPr>
          </a:lstStyle>
          <a:p>
            <a:fld id="{48AEF76B-3757-4A0B-AF93-28494465C1DD}" type="datetimeFigureOut">
              <a:rPr lang="fr-FR"/>
              <a:pPr/>
              <a:t>05/12/2017</a:t>
            </a:fld>
            <a:endParaRPr lang="fr-F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Niveau 2</a:t>
            </a:r>
          </a:p>
          <a:p>
            <a:pPr lvl="2"/>
            <a:r>
              <a:rPr lang="fr-FR"/>
              <a:t>Niveau 3</a:t>
            </a:r>
          </a:p>
          <a:p>
            <a:pPr lvl="3"/>
            <a:r>
              <a:rPr lang="fr-FR"/>
              <a:t>Niveau 4</a:t>
            </a:r>
          </a:p>
          <a:p>
            <a:pPr lvl="4"/>
            <a:r>
              <a:rPr lang="fr-FR"/>
              <a:t>Niveau 5</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fr-FR" sz="1200"/>
            </a:lvl1pPr>
          </a:lstStyle>
          <a:p>
            <a:endParaRPr lang="fr-F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fr-FR" sz="1200"/>
            </a:lvl1pPr>
          </a:lstStyle>
          <a:p>
            <a:fld id="{75693FD4-8F83-4EF7-AC3F-0DC0388986B0}" type="slidenum">
              <a:rPr/>
              <a:pPr/>
              <a:t>‹#›</a:t>
            </a:fld>
            <a:endParaRPr lang="fr-FR"/>
          </a:p>
        </p:txBody>
      </p:sp>
    </p:spTree>
    <p:extLst>
      <p:ext uri="{BB962C8B-B14F-4D97-AF65-F5344CB8AC3E}">
        <p14:creationId xmlns:p14="http://schemas.microsoft.com/office/powerpoint/2010/main" val="3251066687"/>
      </p:ext>
    </p:extLst>
  </p:cSld>
  <p:clrMap bg1="lt1" tx1="dk1" bg2="lt2" tx2="dk2" accent1="accent1" accent2="accent2" accent3="accent3" accent4="accent4" accent5="accent5" accent6="accent6" hlink="hlink" folHlink="folHlink"/>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Bonjour honorable jury tout d’abord Je tiens à vous remercier d’avoir(la bonté) accepté de jugé mon travail</a:t>
            </a:r>
            <a:endParaRPr lang="fr-FR" dirty="0"/>
          </a:p>
          <a:p>
            <a:r>
              <a:rPr lang="fr-FR" dirty="0"/>
              <a:t>. Je me présente je suis CHLA Aymen étudiant en </a:t>
            </a:r>
            <a:r>
              <a:rPr lang="fr-FR" dirty="0" err="1"/>
              <a:t>deuxieme</a:t>
            </a:r>
            <a:r>
              <a:rPr lang="fr-FR" dirty="0"/>
              <a:t> année </a:t>
            </a:r>
            <a:r>
              <a:rPr lang="fr-FR" dirty="0" err="1"/>
              <a:t>iwim</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Aujourd’hui je vais </a:t>
            </a:r>
            <a:r>
              <a:rPr lang="fr-FR" sz="1200" b="0" i="0" u="none" strike="noStrike" kern="1200" baseline="0" dirty="0">
                <a:solidFill>
                  <a:schemeClr val="tx1"/>
                </a:solidFill>
                <a:latin typeface="+mn-lt"/>
                <a:ea typeface="+mn-ea"/>
                <a:cs typeface="+mn-cs"/>
              </a:rPr>
              <a:t>présenter le travail qui s’inscrit dans le cadre du </a:t>
            </a:r>
            <a:r>
              <a:rPr lang="fr-FR" sz="1200" b="0" i="0" u="none" strike="noStrike" kern="1200" baseline="0" dirty="0" err="1">
                <a:solidFill>
                  <a:schemeClr val="tx1"/>
                </a:solidFill>
                <a:latin typeface="+mn-lt"/>
                <a:ea typeface="+mn-ea"/>
                <a:cs typeface="+mn-cs"/>
              </a:rPr>
              <a:t>preojet</a:t>
            </a:r>
            <a:r>
              <a:rPr lang="fr-FR" sz="1200" b="0" i="0" u="none" strike="noStrike" kern="1200" baseline="0" dirty="0">
                <a:solidFill>
                  <a:schemeClr val="tx1"/>
                </a:solidFill>
                <a:latin typeface="+mn-lt"/>
                <a:ea typeface="+mn-ea"/>
                <a:cs typeface="+mn-cs"/>
              </a:rPr>
              <a:t> du stage de fin de première année intitulé la </a:t>
            </a:r>
            <a:r>
              <a:rPr lang="fr-FR" sz="1200" b="0" i="0" u="none" strike="noStrike" kern="1200" baseline="0" dirty="0" err="1">
                <a:solidFill>
                  <a:schemeClr val="tx1"/>
                </a:solidFill>
                <a:latin typeface="+mn-lt"/>
                <a:ea typeface="+mn-ea"/>
                <a:cs typeface="+mn-cs"/>
              </a:rPr>
              <a:t>creation</a:t>
            </a:r>
            <a:r>
              <a:rPr lang="fr-FR" sz="1200" b="0" i="0" u="none" strike="noStrike" kern="1200" baseline="0" dirty="0">
                <a:solidFill>
                  <a:schemeClr val="tx1"/>
                </a:solidFill>
                <a:latin typeface="+mn-lt"/>
                <a:ea typeface="+mn-ea"/>
                <a:cs typeface="+mn-cs"/>
              </a:rPr>
              <a:t> d’une application mobile sous la plateforme </a:t>
            </a:r>
            <a:r>
              <a:rPr lang="fr-FR" sz="1200" b="0" i="0" u="none" strike="noStrike" kern="1200" baseline="0" dirty="0" err="1">
                <a:solidFill>
                  <a:schemeClr val="tx1"/>
                </a:solidFill>
                <a:latin typeface="+mn-lt"/>
                <a:ea typeface="+mn-ea"/>
                <a:cs typeface="+mn-cs"/>
              </a:rPr>
              <a:t>ScreenDy</a:t>
            </a:r>
            <a:r>
              <a:rPr lang="fr-FR" sz="1200" b="0" i="0" u="none" strike="noStrike" kern="1200" baseline="0" dirty="0">
                <a:solidFill>
                  <a:schemeClr val="tx1"/>
                </a:solidFill>
                <a:latin typeface="+mn-lt"/>
                <a:ea typeface="+mn-ea"/>
                <a:cs typeface="+mn-cs"/>
              </a:rPr>
              <a:t> effectué au sein  de l’</a:t>
            </a:r>
            <a:r>
              <a:rPr lang="fr-FR" sz="1200" b="0" i="0" u="none" strike="noStrike" kern="1200" baseline="0" dirty="0" err="1">
                <a:solidFill>
                  <a:schemeClr val="tx1"/>
                </a:solidFill>
                <a:latin typeface="+mn-lt"/>
                <a:ea typeface="+mn-ea"/>
                <a:cs typeface="+mn-cs"/>
              </a:rPr>
              <a:t>orgranisme</a:t>
            </a:r>
            <a:r>
              <a:rPr lang="fr-FR" sz="1200" b="0" i="0" u="none" strike="noStrike" kern="1200" baseline="0" dirty="0">
                <a:solidFill>
                  <a:schemeClr val="tx1"/>
                </a:solidFill>
                <a:latin typeface="+mn-lt"/>
                <a:ea typeface="+mn-ea"/>
                <a:cs typeface="+mn-cs"/>
              </a:rPr>
              <a:t> Soft centre situé au </a:t>
            </a:r>
            <a:r>
              <a:rPr lang="fr-FR" sz="1200" b="0" i="0" u="none" strike="noStrike" kern="1200" baseline="0" dirty="0" err="1">
                <a:solidFill>
                  <a:schemeClr val="tx1"/>
                </a:solidFill>
                <a:latin typeface="+mn-lt"/>
                <a:ea typeface="+mn-ea"/>
                <a:cs typeface="+mn-cs"/>
              </a:rPr>
              <a:t>Technopark</a:t>
            </a:r>
            <a:r>
              <a:rPr lang="fr-FR" sz="1200" b="0" i="0" u="none" strike="noStrike" kern="1200" baseline="0" dirty="0">
                <a:solidFill>
                  <a:schemeClr val="tx1"/>
                </a:solidFill>
                <a:latin typeface="+mn-lt"/>
                <a:ea typeface="+mn-ea"/>
                <a:cs typeface="+mn-cs"/>
              </a:rPr>
              <a:t> de Casablanca et encadré par </a:t>
            </a:r>
            <a:r>
              <a:rPr lang="fr-FR" sz="1200" b="0" i="0" u="none" strike="noStrike" kern="1200" baseline="0" dirty="0" err="1">
                <a:solidFill>
                  <a:schemeClr val="tx1"/>
                </a:solidFill>
                <a:latin typeface="+mn-lt"/>
                <a:ea typeface="+mn-ea"/>
                <a:cs typeface="+mn-cs"/>
              </a:rPr>
              <a:t>mme</a:t>
            </a:r>
            <a:r>
              <a:rPr lang="fr-FR" sz="1200" b="0" i="0" u="none" strike="noStrike" kern="1200" baseline="0" dirty="0">
                <a:solidFill>
                  <a:schemeClr val="tx1"/>
                </a:solidFill>
                <a:latin typeface="+mn-lt"/>
                <a:ea typeface="+mn-ea"/>
                <a:cs typeface="+mn-cs"/>
              </a:rPr>
              <a:t> BELLA Imane.</a:t>
            </a:r>
          </a:p>
          <a:p>
            <a:endParaRPr lang="fr-FR" dirty="0"/>
          </a:p>
        </p:txBody>
      </p:sp>
      <p:sp>
        <p:nvSpPr>
          <p:cNvPr id="4" name="Slide Number Placeholder 3"/>
          <p:cNvSpPr>
            <a:spLocks noGrp="1"/>
          </p:cNvSpPr>
          <p:nvPr>
            <p:ph type="sldNum" sz="quarter" idx="10"/>
          </p:nvPr>
        </p:nvSpPr>
        <p:spPr/>
        <p:txBody>
          <a:bodyPr/>
          <a:lstStyle/>
          <a:p>
            <a:fld id="{EC6EAC7D-5A89-47C2-8ABA-56C9C2DEF7A4}" type="slidenum">
              <a:rPr lang="fr-FR" smtClean="0"/>
              <a:pPr/>
              <a:t>1</a:t>
            </a:fld>
            <a:endParaRPr lang="fr-FR"/>
          </a:p>
        </p:txBody>
      </p:sp>
    </p:spTree>
    <p:extLst>
      <p:ext uri="{BB962C8B-B14F-4D97-AF65-F5344CB8AC3E}">
        <p14:creationId xmlns:p14="http://schemas.microsoft.com/office/powerpoint/2010/main" val="3079505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10</a:t>
            </a:fld>
            <a:endParaRPr lang="fr-FR"/>
          </a:p>
        </p:txBody>
      </p:sp>
    </p:spTree>
    <p:extLst>
      <p:ext uri="{BB962C8B-B14F-4D97-AF65-F5344CB8AC3E}">
        <p14:creationId xmlns:p14="http://schemas.microsoft.com/office/powerpoint/2010/main" val="2895302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11</a:t>
            </a:fld>
            <a:endParaRPr lang="fr-FR"/>
          </a:p>
        </p:txBody>
      </p:sp>
    </p:spTree>
    <p:extLst>
      <p:ext uri="{BB962C8B-B14F-4D97-AF65-F5344CB8AC3E}">
        <p14:creationId xmlns:p14="http://schemas.microsoft.com/office/powerpoint/2010/main" val="3054628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12</a:t>
            </a:fld>
            <a:endParaRPr lang="fr-FR"/>
          </a:p>
        </p:txBody>
      </p:sp>
    </p:spTree>
    <p:extLst>
      <p:ext uri="{BB962C8B-B14F-4D97-AF65-F5344CB8AC3E}">
        <p14:creationId xmlns:p14="http://schemas.microsoft.com/office/powerpoint/2010/main" val="229180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13</a:t>
            </a:fld>
            <a:endParaRPr lang="fr-FR"/>
          </a:p>
        </p:txBody>
      </p:sp>
    </p:spTree>
    <p:extLst>
      <p:ext uri="{BB962C8B-B14F-4D97-AF65-F5344CB8AC3E}">
        <p14:creationId xmlns:p14="http://schemas.microsoft.com/office/powerpoint/2010/main" val="64615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14</a:t>
            </a:fld>
            <a:endParaRPr lang="fr-FR"/>
          </a:p>
        </p:txBody>
      </p:sp>
    </p:spTree>
    <p:extLst>
      <p:ext uri="{BB962C8B-B14F-4D97-AF65-F5344CB8AC3E}">
        <p14:creationId xmlns:p14="http://schemas.microsoft.com/office/powerpoint/2010/main" val="2714920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15</a:t>
            </a:fld>
            <a:endParaRPr lang="fr-FR"/>
          </a:p>
        </p:txBody>
      </p:sp>
    </p:spTree>
    <p:extLst>
      <p:ext uri="{BB962C8B-B14F-4D97-AF65-F5344CB8AC3E}">
        <p14:creationId xmlns:p14="http://schemas.microsoft.com/office/powerpoint/2010/main" val="150203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16</a:t>
            </a:fld>
            <a:endParaRPr lang="fr-FR"/>
          </a:p>
        </p:txBody>
      </p:sp>
    </p:spTree>
    <p:extLst>
      <p:ext uri="{BB962C8B-B14F-4D97-AF65-F5344CB8AC3E}">
        <p14:creationId xmlns:p14="http://schemas.microsoft.com/office/powerpoint/2010/main" val="1043865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17</a:t>
            </a:fld>
            <a:endParaRPr lang="fr-FR"/>
          </a:p>
        </p:txBody>
      </p:sp>
    </p:spTree>
    <p:extLst>
      <p:ext uri="{BB962C8B-B14F-4D97-AF65-F5344CB8AC3E}">
        <p14:creationId xmlns:p14="http://schemas.microsoft.com/office/powerpoint/2010/main" val="3649430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18</a:t>
            </a:fld>
            <a:endParaRPr lang="fr-FR"/>
          </a:p>
        </p:txBody>
      </p:sp>
    </p:spTree>
    <p:extLst>
      <p:ext uri="{BB962C8B-B14F-4D97-AF65-F5344CB8AC3E}">
        <p14:creationId xmlns:p14="http://schemas.microsoft.com/office/powerpoint/2010/main" val="3718872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19</a:t>
            </a:fld>
            <a:endParaRPr lang="fr-FR"/>
          </a:p>
        </p:txBody>
      </p:sp>
    </p:spTree>
    <p:extLst>
      <p:ext uri="{BB962C8B-B14F-4D97-AF65-F5344CB8AC3E}">
        <p14:creationId xmlns:p14="http://schemas.microsoft.com/office/powerpoint/2010/main" val="114604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plan de la présentation est </a:t>
            </a:r>
            <a:r>
              <a:rPr lang="fr-FR" dirty="0" err="1"/>
              <a:t>cindé</a:t>
            </a:r>
            <a:r>
              <a:rPr lang="fr-FR" dirty="0"/>
              <a:t> sur 6 parties </a:t>
            </a:r>
          </a:p>
          <a:p>
            <a:r>
              <a:rPr lang="fr-FR" dirty="0"/>
              <a:t>Tout </a:t>
            </a:r>
            <a:r>
              <a:rPr lang="fr-FR" dirty="0" err="1"/>
              <a:t>dabrd</a:t>
            </a:r>
            <a:r>
              <a:rPr lang="fr-FR" dirty="0"/>
              <a:t> une </a:t>
            </a:r>
            <a:r>
              <a:rPr lang="fr-FR" dirty="0" err="1"/>
              <a:t>intrododuction</a:t>
            </a:r>
            <a:endParaRPr lang="fr-FR" dirty="0"/>
          </a:p>
          <a:p>
            <a:r>
              <a:rPr lang="fr-FR" dirty="0"/>
              <a:t>Ensuite je vais présenter l’organisme d’accueil et le cadre </a:t>
            </a:r>
            <a:r>
              <a:rPr lang="fr-FR" dirty="0" err="1"/>
              <a:t>gererale</a:t>
            </a:r>
            <a:r>
              <a:rPr lang="fr-FR" dirty="0"/>
              <a:t> du stage </a:t>
            </a:r>
            <a:br>
              <a:rPr lang="fr-FR" dirty="0"/>
            </a:br>
            <a:r>
              <a:rPr lang="fr-FR" dirty="0"/>
              <a:t>Puis une analyse pour la capture des besoins de l’entreprise pour passé ensuite a la conception de la solution afin de choisir les </a:t>
            </a:r>
            <a:r>
              <a:rPr lang="fr-FR" dirty="0" err="1"/>
              <a:t>technologes</a:t>
            </a:r>
            <a:r>
              <a:rPr lang="fr-FR" dirty="0"/>
              <a:t> pour la mise en place de la solution</a:t>
            </a:r>
          </a:p>
          <a:p>
            <a:r>
              <a:rPr lang="fr-FR" dirty="0"/>
              <a:t>Pour arriver </a:t>
            </a:r>
            <a:r>
              <a:rPr lang="fr-FR" dirty="0" err="1"/>
              <a:t>enfn</a:t>
            </a:r>
            <a:r>
              <a:rPr lang="fr-FR" dirty="0"/>
              <a:t> a une conclusion</a:t>
            </a:r>
          </a:p>
          <a:p>
            <a:endParaRPr lang="fr-FR" dirty="0"/>
          </a:p>
          <a:p>
            <a:endParaRPr lang="fr-FR" dirty="0"/>
          </a:p>
          <a:p>
            <a:endParaRPr lang="fr-FR" dirty="0"/>
          </a:p>
          <a:p>
            <a:pPr lvl="0"/>
            <a:r>
              <a:rPr lang="fr-FR" dirty="0"/>
              <a:t>Voici le plan qu’on va suivre tout au long de la présentation</a:t>
            </a:r>
          </a:p>
          <a:p>
            <a:pPr lvl="0"/>
            <a:r>
              <a:rPr lang="fr-FR" dirty="0"/>
              <a:t>Apres l’introduction</a:t>
            </a:r>
          </a:p>
          <a:p>
            <a:pPr lvl="0"/>
            <a:r>
              <a:rPr lang="fr-FR" dirty="0"/>
              <a:t>Dans le premier chapitre  on va détermine la problématique tout en proposant une solution ,</a:t>
            </a:r>
          </a:p>
          <a:p>
            <a:pPr lvl="0"/>
            <a:r>
              <a:rPr lang="fr-FR" dirty="0"/>
              <a:t>Dans Le deuxième chapitre  on va spécifier les besoins fonctionnelle et non fonctionnelle du projet .</a:t>
            </a:r>
          </a:p>
          <a:p>
            <a:pPr lvl="0"/>
            <a:r>
              <a:rPr lang="fr-FR" dirty="0"/>
              <a:t>le troisième chapitre contient une vue conceptuelle des technologies qui assurent le développement web. </a:t>
            </a:r>
          </a:p>
          <a:p>
            <a:pPr lvl="0"/>
            <a:r>
              <a:rPr lang="fr-FR" dirty="0"/>
              <a:t>, Dans le quatrième chapitre nous allons décrire les étapes de réalisation ainsi que les résultats qu’on a obtenus. </a:t>
            </a:r>
          </a:p>
          <a:p>
            <a:pPr lvl="0"/>
            <a:r>
              <a:rPr lang="fr-FR" dirty="0"/>
              <a:t>Et pour finir une conclusion et perspective</a:t>
            </a:r>
          </a:p>
          <a:p>
            <a:endParaRPr lang="fr-FR" dirty="0"/>
          </a:p>
        </p:txBody>
      </p:sp>
      <p:sp>
        <p:nvSpPr>
          <p:cNvPr id="4" name="Slide Number Placeholder 3"/>
          <p:cNvSpPr>
            <a:spLocks noGrp="1"/>
          </p:cNvSpPr>
          <p:nvPr>
            <p:ph type="sldNum" sz="quarter" idx="10"/>
          </p:nvPr>
        </p:nvSpPr>
        <p:spPr/>
        <p:txBody>
          <a:bodyPr/>
          <a:lstStyle/>
          <a:p>
            <a:fld id="{51B225EA-60CE-4620-B061-9EE4544F6AFB}" type="slidenum">
              <a:rPr lang="fr-FR" smtClean="0"/>
              <a:pPr/>
              <a:t>2</a:t>
            </a:fld>
            <a:endParaRPr lang="fr-FR"/>
          </a:p>
        </p:txBody>
      </p:sp>
    </p:spTree>
    <p:extLst>
      <p:ext uri="{BB962C8B-B14F-4D97-AF65-F5344CB8AC3E}">
        <p14:creationId xmlns:p14="http://schemas.microsoft.com/office/powerpoint/2010/main" val="2638938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20</a:t>
            </a:fld>
            <a:endParaRPr lang="fr-FR"/>
          </a:p>
        </p:txBody>
      </p:sp>
    </p:spTree>
    <p:extLst>
      <p:ext uri="{BB962C8B-B14F-4D97-AF65-F5344CB8AC3E}">
        <p14:creationId xmlns:p14="http://schemas.microsoft.com/office/powerpoint/2010/main" val="590293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21</a:t>
            </a:fld>
            <a:endParaRPr lang="fr-FR"/>
          </a:p>
        </p:txBody>
      </p:sp>
    </p:spTree>
    <p:extLst>
      <p:ext uri="{BB962C8B-B14F-4D97-AF65-F5344CB8AC3E}">
        <p14:creationId xmlns:p14="http://schemas.microsoft.com/office/powerpoint/2010/main" val="521646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22</a:t>
            </a:fld>
            <a:endParaRPr lang="fr-FR"/>
          </a:p>
        </p:txBody>
      </p:sp>
    </p:spTree>
    <p:extLst>
      <p:ext uri="{BB962C8B-B14F-4D97-AF65-F5344CB8AC3E}">
        <p14:creationId xmlns:p14="http://schemas.microsoft.com/office/powerpoint/2010/main" val="2313631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23</a:t>
            </a:fld>
            <a:endParaRPr lang="fr-FR"/>
          </a:p>
        </p:txBody>
      </p:sp>
    </p:spTree>
    <p:extLst>
      <p:ext uri="{BB962C8B-B14F-4D97-AF65-F5344CB8AC3E}">
        <p14:creationId xmlns:p14="http://schemas.microsoft.com/office/powerpoint/2010/main" val="4230067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//Afin d’assurer le bon</a:t>
            </a:r>
            <a:r>
              <a:rPr lang="fr-FR" baseline="0" dirty="0"/>
              <a:t> déroulement d’utilisation des biens de l’application Wafa Assurances,5 modules doivent être implémenter.</a:t>
            </a:r>
          </a:p>
          <a:p>
            <a:endParaRPr lang="fr-FR" baseline="0" dirty="0"/>
          </a:p>
          <a:p>
            <a:r>
              <a:rPr lang="fr-FR" baseline="0" dirty="0"/>
              <a:t>//En guise de conclusion l’objectif de mon stage étais de créer une application mobile pour la réservation de véhicules via la plateforme </a:t>
            </a:r>
            <a:r>
              <a:rPr lang="fr-FR" baseline="0" dirty="0" err="1"/>
              <a:t>ScreenDy</a:t>
            </a:r>
            <a:r>
              <a:rPr lang="fr-FR" baseline="0" dirty="0"/>
              <a:t> </a:t>
            </a:r>
          </a:p>
          <a:p>
            <a:r>
              <a:rPr lang="fr-FR" baseline="0" dirty="0"/>
              <a:t>//Ce qui ma </a:t>
            </a:r>
            <a:r>
              <a:rPr lang="fr-FR" baseline="0" dirty="0" err="1"/>
              <a:t>permi</a:t>
            </a:r>
            <a:r>
              <a:rPr lang="fr-FR" baseline="0" dirty="0"/>
              <a:t> de </a:t>
            </a:r>
            <a:r>
              <a:rPr lang="fr-FR" baseline="0" dirty="0" err="1"/>
              <a:t>decouvrir</a:t>
            </a:r>
            <a:r>
              <a:rPr lang="fr-FR" baseline="0" dirty="0"/>
              <a:t> la plateforme </a:t>
            </a:r>
            <a:r>
              <a:rPr lang="fr-FR" baseline="0" dirty="0" err="1"/>
              <a:t>ains</a:t>
            </a:r>
            <a:r>
              <a:rPr lang="fr-FR" baseline="0" dirty="0"/>
              <a:t> que de nouvelle technologie </a:t>
            </a:r>
            <a:r>
              <a:rPr lang="fr-FR" baseline="0" dirty="0" err="1"/>
              <a:t>nottement</a:t>
            </a:r>
            <a:r>
              <a:rPr lang="fr-FR" baseline="0" dirty="0"/>
              <a:t> le REST API et </a:t>
            </a:r>
          </a:p>
          <a:p>
            <a:r>
              <a:rPr lang="fr-FR" baseline="0" dirty="0"/>
              <a:t>//Durant ce stage j’ai pu </a:t>
            </a:r>
            <a:r>
              <a:rPr lang="fr-FR" baseline="0" dirty="0" err="1"/>
              <a:t>aquerir</a:t>
            </a:r>
            <a:r>
              <a:rPr lang="fr-FR" baseline="0" dirty="0"/>
              <a:t> </a:t>
            </a:r>
            <a:r>
              <a:rPr lang="fr-FR" baseline="0" dirty="0" err="1"/>
              <a:t>plusirur</a:t>
            </a:r>
            <a:r>
              <a:rPr lang="fr-FR" baseline="0" dirty="0"/>
              <a:t> </a:t>
            </a:r>
          </a:p>
          <a:p>
            <a:endParaRPr lang="fr-FR" baseline="0" dirty="0"/>
          </a:p>
          <a:p>
            <a:r>
              <a:rPr lang="fr-FR" sz="1200" b="0" i="0" u="none" strike="noStrike" kern="1200" baseline="0" dirty="0">
                <a:solidFill>
                  <a:schemeClr val="tx1"/>
                </a:solidFill>
                <a:latin typeface="+mn-lt"/>
                <a:ea typeface="+mn-ea"/>
                <a:cs typeface="+mn-cs"/>
              </a:rPr>
              <a:t>En matière de ce projet, j’ai eu l’opportunité d’acquérir de nouveaux concepts, dont</a:t>
            </a:r>
          </a:p>
          <a:p>
            <a:r>
              <a:rPr lang="fr-FR" sz="1200" b="0" i="0" u="none" strike="noStrike" kern="1200" baseline="0" dirty="0">
                <a:solidFill>
                  <a:schemeClr val="tx1"/>
                </a:solidFill>
                <a:latin typeface="+mn-lt"/>
                <a:ea typeface="+mn-ea"/>
                <a:cs typeface="+mn-cs"/>
              </a:rPr>
              <a:t>les principaux sont le développement d’applications sous la plateforme </a:t>
            </a:r>
            <a:r>
              <a:rPr lang="fr-FR" sz="1200" b="0" i="0" u="none" strike="noStrike" kern="1200" baseline="0" dirty="0" err="1">
                <a:solidFill>
                  <a:schemeClr val="tx1"/>
                </a:solidFill>
                <a:latin typeface="+mn-lt"/>
                <a:ea typeface="+mn-ea"/>
                <a:cs typeface="+mn-cs"/>
              </a:rPr>
              <a:t>ScreenDy</a:t>
            </a:r>
            <a:r>
              <a:rPr lang="fr-FR" sz="1200" b="0" i="0" u="none" strike="noStrike" kern="1200" baseline="0" dirty="0">
                <a:solidFill>
                  <a:schemeClr val="tx1"/>
                </a:solidFill>
                <a:latin typeface="+mn-lt"/>
                <a:ea typeface="+mn-ea"/>
                <a:cs typeface="+mn-cs"/>
              </a:rPr>
              <a:t> et</a:t>
            </a:r>
          </a:p>
          <a:p>
            <a:r>
              <a:rPr lang="fr-FR" sz="1200" b="0" i="0" u="none" strike="noStrike" kern="1200" baseline="0" dirty="0">
                <a:solidFill>
                  <a:schemeClr val="tx1"/>
                </a:solidFill>
                <a:latin typeface="+mn-lt"/>
                <a:ea typeface="+mn-ea"/>
                <a:cs typeface="+mn-cs"/>
              </a:rPr>
              <a:t>de travailler avec un nouveau type de SGBD qu’est le NoSQL, ce qui est vraiment</a:t>
            </a:r>
          </a:p>
          <a:p>
            <a:r>
              <a:rPr lang="fr-FR" sz="1200" b="0" i="0" u="none" strike="noStrike" kern="1200" baseline="0" dirty="0">
                <a:solidFill>
                  <a:schemeClr val="tx1"/>
                </a:solidFill>
                <a:latin typeface="+mn-lt"/>
                <a:ea typeface="+mn-ea"/>
                <a:cs typeface="+mn-cs"/>
              </a:rPr>
              <a:t>intéressant pour les prochains projets.</a:t>
            </a:r>
          </a:p>
          <a:p>
            <a:r>
              <a:rPr lang="fr-FR" sz="1200" b="0" i="0" u="none" strike="noStrike" kern="1200" baseline="0" dirty="0">
                <a:solidFill>
                  <a:schemeClr val="tx1"/>
                </a:solidFill>
                <a:latin typeface="+mn-lt"/>
                <a:ea typeface="+mn-ea"/>
                <a:cs typeface="+mn-cs"/>
              </a:rPr>
              <a:t>Effectivement l’application est loin d’</a:t>
            </a:r>
            <a:r>
              <a:rPr lang="fr-FR" sz="1200" b="0" i="0" u="none" strike="noStrike" kern="1200" baseline="0" dirty="0" err="1">
                <a:solidFill>
                  <a:schemeClr val="tx1"/>
                </a:solidFill>
                <a:latin typeface="+mn-lt"/>
                <a:ea typeface="+mn-ea"/>
                <a:cs typeface="+mn-cs"/>
              </a:rPr>
              <a:t>etre</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complete</a:t>
            </a:r>
            <a:r>
              <a:rPr lang="fr-FR" sz="1200" b="0" i="0" u="none" strike="noStrike" kern="1200" baseline="0" dirty="0">
                <a:solidFill>
                  <a:schemeClr val="tx1"/>
                </a:solidFill>
                <a:latin typeface="+mn-lt"/>
                <a:ea typeface="+mn-ea"/>
                <a:cs typeface="+mn-cs"/>
              </a:rPr>
              <a:t> et beaucoup de choses peuvent </a:t>
            </a:r>
            <a:r>
              <a:rPr lang="fr-FR" sz="1200" b="0" i="0" u="none" strike="noStrike" kern="1200" baseline="0" dirty="0" err="1">
                <a:solidFill>
                  <a:schemeClr val="tx1"/>
                </a:solidFill>
                <a:latin typeface="+mn-lt"/>
                <a:ea typeface="+mn-ea"/>
                <a:cs typeface="+mn-cs"/>
              </a:rPr>
              <a:t>etre</a:t>
            </a:r>
            <a:r>
              <a:rPr lang="fr-FR" sz="1200" b="0" i="0" u="none" strike="noStrike" kern="1200" baseline="0" dirty="0">
                <a:solidFill>
                  <a:schemeClr val="tx1"/>
                </a:solidFill>
                <a:latin typeface="+mn-lt"/>
                <a:ea typeface="+mn-ea"/>
                <a:cs typeface="+mn-cs"/>
              </a:rPr>
              <a:t> ajouté ou bien modifié </a:t>
            </a:r>
            <a:r>
              <a:rPr lang="fr-FR" sz="1200" b="0" i="0" u="none" strike="noStrike" kern="1200" baseline="0" dirty="0" err="1">
                <a:solidFill>
                  <a:schemeClr val="tx1"/>
                </a:solidFill>
                <a:latin typeface="+mn-lt"/>
                <a:ea typeface="+mn-ea"/>
                <a:cs typeface="+mn-cs"/>
              </a:rPr>
              <a:t>nottemnt</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lajout</a:t>
            </a:r>
            <a:r>
              <a:rPr lang="fr-FR" sz="1200" b="0" i="0" u="none" strike="noStrike" kern="1200" baseline="0" dirty="0">
                <a:solidFill>
                  <a:schemeClr val="tx1"/>
                </a:solidFill>
                <a:latin typeface="+mn-lt"/>
                <a:ea typeface="+mn-ea"/>
                <a:cs typeface="+mn-cs"/>
              </a:rPr>
              <a:t> des comptes d’agences et d’administrateurs.</a:t>
            </a:r>
          </a:p>
          <a:p>
            <a:endParaRPr lang="fr-FR" sz="1200" b="0" i="0" u="none" strike="noStrike" kern="1200" baseline="0" dirty="0">
              <a:solidFill>
                <a:schemeClr val="tx1"/>
              </a:solidFill>
              <a:latin typeface="+mn-lt"/>
              <a:ea typeface="+mn-ea"/>
              <a:cs typeface="+mn-cs"/>
            </a:endParaRPr>
          </a:p>
          <a:p>
            <a:endParaRPr lang="fr-FR" baseline="0" dirty="0"/>
          </a:p>
          <a:p>
            <a:endParaRPr lang="fr-FR" baseline="0"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24</a:t>
            </a:fld>
            <a:endParaRPr lang="fr-FR"/>
          </a:p>
        </p:txBody>
      </p:sp>
    </p:spTree>
    <p:extLst>
      <p:ext uri="{BB962C8B-B14F-4D97-AF65-F5344CB8AC3E}">
        <p14:creationId xmlns:p14="http://schemas.microsoft.com/office/powerpoint/2010/main" val="2731419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EC6EAC7D-5A89-47C2-8ABA-56C9C2DEF7A4}" type="slidenum">
              <a:rPr lang="fr-FR" smtClean="0"/>
              <a:pPr/>
              <a:t>26</a:t>
            </a:fld>
            <a:endParaRPr lang="fr-FR"/>
          </a:p>
        </p:txBody>
      </p:sp>
    </p:spTree>
    <p:extLst>
      <p:ext uri="{BB962C8B-B14F-4D97-AF65-F5344CB8AC3E}">
        <p14:creationId xmlns:p14="http://schemas.microsoft.com/office/powerpoint/2010/main" val="572691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D’une  part Ce stage </a:t>
            </a:r>
            <a:r>
              <a:rPr lang="fr-FR" dirty="0" err="1"/>
              <a:t>etait</a:t>
            </a:r>
            <a:r>
              <a:rPr lang="fr-FR" dirty="0"/>
              <a:t> une </a:t>
            </a:r>
            <a:r>
              <a:rPr lang="fr-FR" dirty="0" err="1"/>
              <a:t>exelante</a:t>
            </a:r>
            <a:r>
              <a:rPr lang="fr-FR" dirty="0"/>
              <a:t> </a:t>
            </a:r>
            <a:r>
              <a:rPr lang="fr-FR" dirty="0" err="1"/>
              <a:t>opprtunité</a:t>
            </a:r>
            <a:r>
              <a:rPr lang="fr-FR" dirty="0"/>
              <a:t> qui nous a aide vrmt a consolidé les </a:t>
            </a:r>
            <a:r>
              <a:rPr lang="fr-FR" dirty="0" err="1"/>
              <a:t>competence</a:t>
            </a:r>
            <a:r>
              <a:rPr lang="fr-FR" dirty="0"/>
              <a:t> </a:t>
            </a:r>
            <a:r>
              <a:rPr lang="fr-FR" dirty="0" err="1"/>
              <a:t>theorique</a:t>
            </a:r>
            <a:r>
              <a:rPr lang="fr-FR" dirty="0"/>
              <a:t> </a:t>
            </a:r>
            <a:r>
              <a:rPr lang="fr-FR" dirty="0" err="1"/>
              <a:t>aquise</a:t>
            </a:r>
            <a:r>
              <a:rPr lang="fr-FR" dirty="0"/>
              <a:t> durant notre </a:t>
            </a:r>
            <a:r>
              <a:rPr lang="fr-FR" dirty="0" err="1"/>
              <a:t>premiere</a:t>
            </a:r>
            <a:r>
              <a:rPr lang="fr-FR" dirty="0"/>
              <a:t> année</a:t>
            </a:r>
          </a:p>
          <a:p>
            <a:r>
              <a:rPr lang="fr-FR" dirty="0"/>
              <a:t>D’autre part ce stage nous a mis dans les </a:t>
            </a:r>
            <a:r>
              <a:rPr lang="fr-FR" dirty="0" err="1"/>
              <a:t>conitions</a:t>
            </a:r>
            <a:r>
              <a:rPr lang="fr-FR" dirty="0"/>
              <a:t> </a:t>
            </a:r>
            <a:r>
              <a:rPr lang="fr-FR" dirty="0" err="1"/>
              <a:t>reel</a:t>
            </a:r>
            <a:r>
              <a:rPr lang="fr-FR" dirty="0"/>
              <a:t> du monde </a:t>
            </a:r>
            <a:r>
              <a:rPr lang="fr-FR" dirty="0" err="1"/>
              <a:t>profesionnel</a:t>
            </a:r>
            <a:r>
              <a:rPr lang="fr-FR" dirty="0"/>
              <a:t> qui nous oblige en tant </a:t>
            </a:r>
            <a:r>
              <a:rPr lang="fr-FR" dirty="0" err="1"/>
              <a:t>qu</a:t>
            </a:r>
            <a:r>
              <a:rPr lang="fr-FR" dirty="0"/>
              <a:t> ’</a:t>
            </a:r>
            <a:r>
              <a:rPr lang="fr-FR" dirty="0" err="1"/>
              <a:t>etudiant</a:t>
            </a:r>
            <a:r>
              <a:rPr lang="fr-FR" dirty="0"/>
              <a:t> d’</a:t>
            </a:r>
            <a:r>
              <a:rPr lang="fr-FR" dirty="0" err="1"/>
              <a:t>ameliorer</a:t>
            </a:r>
            <a:r>
              <a:rPr lang="fr-FR" dirty="0"/>
              <a:t> notre esprit d’</a:t>
            </a:r>
            <a:r>
              <a:rPr lang="fr-FR" dirty="0" err="1"/>
              <a:t>equipe</a:t>
            </a:r>
            <a:r>
              <a:rPr lang="fr-FR" dirty="0"/>
              <a:t> ainsi que notre </a:t>
            </a:r>
            <a:r>
              <a:rPr lang="fr-FR" dirty="0" err="1"/>
              <a:t>attiude</a:t>
            </a:r>
            <a:r>
              <a:rPr lang="fr-FR" dirty="0"/>
              <a:t> d’identifié et d’analysé les </a:t>
            </a:r>
            <a:r>
              <a:rPr lang="fr-FR" dirty="0" err="1"/>
              <a:t>problemes</a:t>
            </a:r>
            <a:r>
              <a:rPr lang="fr-FR" dirty="0"/>
              <a:t> afin d’</a:t>
            </a:r>
            <a:r>
              <a:rPr lang="fr-FR" dirty="0" err="1"/>
              <a:t>etablir</a:t>
            </a:r>
            <a:r>
              <a:rPr lang="fr-FR" dirty="0"/>
              <a:t> un plan de solution optimale.</a:t>
            </a:r>
          </a:p>
          <a:p>
            <a:endParaRPr lang="fr-FR" dirty="0"/>
          </a:p>
          <a:p>
            <a:endParaRPr lang="fr-FR" dirty="0"/>
          </a:p>
          <a:p>
            <a:r>
              <a:rPr lang="fr-FR" dirty="0" err="1"/>
              <a:t>Pesonne</a:t>
            </a:r>
            <a:r>
              <a:rPr lang="fr-FR" dirty="0"/>
              <a:t> ne peut nié l’importance des applications mobile , </a:t>
            </a:r>
            <a:r>
              <a:rPr lang="fr-FR" dirty="0" err="1"/>
              <a:t>nottement</a:t>
            </a:r>
            <a:r>
              <a:rPr lang="fr-FR" dirty="0"/>
              <a:t> celle du gestion de réservations de </a:t>
            </a:r>
            <a:r>
              <a:rPr lang="fr-FR" dirty="0" err="1"/>
              <a:t>vehicules</a:t>
            </a:r>
            <a:r>
              <a:rPr lang="fr-FR" dirty="0"/>
              <a:t> , en effet le sujet de stage vise a </a:t>
            </a:r>
            <a:r>
              <a:rPr lang="fr-FR" dirty="0" err="1"/>
              <a:t>developpé</a:t>
            </a:r>
            <a:r>
              <a:rPr lang="fr-FR" dirty="0"/>
              <a:t> une application basée sur la géolocalisation dans une durée d’un mois qui serais mise par la suite sur le marketplace de la plateforme  </a:t>
            </a:r>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3</a:t>
            </a:fld>
            <a:endParaRPr lang="fr-FR"/>
          </a:p>
        </p:txBody>
      </p:sp>
    </p:spTree>
    <p:extLst>
      <p:ext uri="{BB962C8B-B14F-4D97-AF65-F5344CB8AC3E}">
        <p14:creationId xmlns:p14="http://schemas.microsoft.com/office/powerpoint/2010/main" val="2731419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L’organisme ou j’ai effectué mon stage est établie en septembre 2010 dont la présidence est assurée par l’</a:t>
            </a:r>
            <a:r>
              <a:rPr lang="fr-FR" dirty="0" err="1"/>
              <a:t>anrt</a:t>
            </a:r>
            <a:r>
              <a:rPr lang="fr-FR" dirty="0"/>
              <a:t> c’est un Centre de développement logiciel mis à disposition des opérateurs du secteur de l’Industrie des Technologies de l’Information ; dans le but de leur permettre de produire du logiciel innovant en faisant appel aux compétences universitaires de recherche appliquée au sein des Universités et Ecoles d’ingénieurs. </a:t>
            </a:r>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4</a:t>
            </a:fld>
            <a:endParaRPr lang="fr-FR"/>
          </a:p>
        </p:txBody>
      </p:sp>
    </p:spTree>
    <p:extLst>
      <p:ext uri="{BB962C8B-B14F-4D97-AF65-F5344CB8AC3E}">
        <p14:creationId xmlns:p14="http://schemas.microsoft.com/office/powerpoint/2010/main" val="2891431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Le Soft Centre, comme son nom l’indique, est un Centre de développement logiciel mis à disposition des opérateurs du secteur de l’Industrie des Technologies de l’Information ; dans le but de leur permettre de produire du logiciel innovant.</a:t>
            </a:r>
            <a:br>
              <a:rPr lang="fr-FR" dirty="0"/>
            </a:br>
            <a:br>
              <a:rPr lang="fr-FR" dirty="0"/>
            </a:br>
            <a:r>
              <a:rPr lang="fr-FR" sz="1200" b="0" i="0" kern="1200" dirty="0">
                <a:solidFill>
                  <a:schemeClr val="tx1"/>
                </a:solidFill>
                <a:effectLst/>
                <a:latin typeface="+mn-lt"/>
                <a:ea typeface="+mn-ea"/>
                <a:cs typeface="+mn-cs"/>
              </a:rPr>
              <a:t>Pour ce faire, sa mission consiste à promouvoir et à développer au Maroc l’activité de Recherche et Développement dans le domaine des logiciels, à travers 3 domaine d'interventions principaux :</a:t>
            </a:r>
            <a:br>
              <a:rPr lang="fr-FR" dirty="0"/>
            </a:br>
            <a:br>
              <a:rPr lang="fr-FR" dirty="0"/>
            </a:br>
            <a:r>
              <a:rPr lang="fr-FR" sz="1200" b="0" i="0" kern="1200" dirty="0">
                <a:solidFill>
                  <a:schemeClr val="tx1"/>
                </a:solidFill>
                <a:effectLst/>
                <a:latin typeface="+mn-lt"/>
                <a:ea typeface="+mn-ea"/>
                <a:cs typeface="+mn-cs"/>
              </a:rPr>
              <a:t>• La recherche appliquée et le développement logiciel; à savoir la génération de projets de recherche et développement logiciel ‘’à la demande’’.</a:t>
            </a:r>
            <a:br>
              <a:rPr lang="fr-FR" dirty="0"/>
            </a:br>
            <a:br>
              <a:rPr lang="fr-FR" dirty="0"/>
            </a:br>
            <a:r>
              <a:rPr lang="fr-FR" sz="1200" b="0" i="0" kern="1200" dirty="0">
                <a:solidFill>
                  <a:schemeClr val="tx1"/>
                </a:solidFill>
                <a:effectLst/>
                <a:latin typeface="+mn-lt"/>
                <a:ea typeface="+mn-ea"/>
                <a:cs typeface="+mn-cs"/>
              </a:rPr>
              <a:t>• La recherche prospective comprenant la mise en œuvre de projets de recherche académique sur des sujets long-terme, ainsi que la valorisation des activités de recherche auprès des industriels du secteur des TI pour obtenir des débouchés aux brevets.</a:t>
            </a:r>
            <a:br>
              <a:rPr lang="fr-FR" dirty="0"/>
            </a:br>
            <a:br>
              <a:rPr lang="fr-FR" dirty="0"/>
            </a:br>
            <a:r>
              <a:rPr lang="fr-FR" sz="1200" b="0" i="0" kern="1200" dirty="0">
                <a:solidFill>
                  <a:schemeClr val="tx1"/>
                </a:solidFill>
                <a:effectLst/>
                <a:latin typeface="+mn-lt"/>
                <a:ea typeface="+mn-ea"/>
                <a:cs typeface="+mn-cs"/>
              </a:rPr>
              <a:t>• Le centre de services partagés, via la mise à disposition de ressources mutualisées (infrastructures partagées, données d’intérêt commun, expertise technologique, networking) au profit des opérateurs du secteur des TI, dans le but de favoriser l’essor du tissu des PME dans certains secteurs logiciels.</a:t>
            </a:r>
            <a:br>
              <a:rPr lang="fr-FR" dirty="0"/>
            </a:br>
            <a:br>
              <a:rPr lang="fr-FR" dirty="0"/>
            </a:br>
            <a:r>
              <a:rPr lang="fr-FR" sz="1200" b="0" i="0" kern="1200" dirty="0">
                <a:solidFill>
                  <a:schemeClr val="tx1"/>
                </a:solidFill>
                <a:effectLst/>
                <a:latin typeface="+mn-lt"/>
                <a:ea typeface="+mn-ea"/>
                <a:cs typeface="+mn-cs"/>
              </a:rPr>
              <a:t>En complément, le Soft Centre mène une activité de recherche autofinancée pour développer son expertise sur des thématiques prioritaires (Mobilité, Monétique, Progiciels, Multimédia).</a:t>
            </a:r>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5</a:t>
            </a:fld>
            <a:endParaRPr lang="fr-FR"/>
          </a:p>
        </p:txBody>
      </p:sp>
    </p:spTree>
    <p:extLst>
      <p:ext uri="{BB962C8B-B14F-4D97-AF65-F5344CB8AC3E}">
        <p14:creationId xmlns:p14="http://schemas.microsoft.com/office/powerpoint/2010/main" val="734869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travail réalisé étais pour le compte de l’entreprise client du soft centre qu’est </a:t>
            </a:r>
            <a:r>
              <a:rPr lang="fr-FR" dirty="0" err="1"/>
              <a:t>ScrennDy</a:t>
            </a:r>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6</a:t>
            </a:fld>
            <a:endParaRPr lang="fr-FR"/>
          </a:p>
        </p:txBody>
      </p:sp>
    </p:spTree>
    <p:extLst>
      <p:ext uri="{BB962C8B-B14F-4D97-AF65-F5344CB8AC3E}">
        <p14:creationId xmlns:p14="http://schemas.microsoft.com/office/powerpoint/2010/main" val="2474275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ScreenDy</a:t>
            </a:r>
            <a:r>
              <a:rPr lang="fr-FR" dirty="0"/>
              <a:t> souhaite dans 3 ans d’arrivé a plus de 1millions d’utilisateur et un chiffre d’affaire de 100 millions de dollars</a:t>
            </a:r>
          </a:p>
          <a:p>
            <a:r>
              <a:rPr lang="fr-FR" dirty="0"/>
              <a:t>C’est dans ce cadre que </a:t>
            </a:r>
            <a:r>
              <a:rPr lang="fr-FR" dirty="0" err="1"/>
              <a:t>ScreenDy</a:t>
            </a:r>
            <a:r>
              <a:rPr lang="fr-FR" dirty="0"/>
              <a:t> a travers le soft centre recrute des stagiaires </a:t>
            </a:r>
            <a:r>
              <a:rPr lang="fr-FR" dirty="0" err="1"/>
              <a:t>developpeurs</a:t>
            </a:r>
            <a:r>
              <a:rPr lang="fr-FR" dirty="0"/>
              <a:t> ayant pour mission la </a:t>
            </a:r>
            <a:r>
              <a:rPr lang="fr-FR" dirty="0" err="1"/>
              <a:t>creation</a:t>
            </a:r>
            <a:r>
              <a:rPr lang="fr-FR" dirty="0"/>
              <a:t> d’application mobile pour enrichir le marketplace de la </a:t>
            </a:r>
            <a:r>
              <a:rPr lang="fr-FR" dirty="0" err="1"/>
              <a:t>pleteforme</a:t>
            </a:r>
            <a:r>
              <a:rPr lang="fr-FR" dirty="0"/>
              <a:t> afin de procurer au futur </a:t>
            </a:r>
            <a:r>
              <a:rPr lang="fr-FR" dirty="0" err="1"/>
              <a:t>developpeur</a:t>
            </a:r>
            <a:r>
              <a:rPr lang="fr-FR" dirty="0"/>
              <a:t> </a:t>
            </a:r>
            <a:r>
              <a:rPr lang="fr-FR" dirty="0" err="1"/>
              <a:t>ScreenDy</a:t>
            </a:r>
            <a:r>
              <a:rPr lang="fr-FR" dirty="0"/>
              <a:t> un ensemble d’application </a:t>
            </a:r>
            <a:r>
              <a:rPr lang="fr-FR" dirty="0" err="1"/>
              <a:t>prete</a:t>
            </a:r>
            <a:r>
              <a:rPr lang="fr-FR" dirty="0"/>
              <a:t> a l’emploi et a la modification pour qu’ils puissent créer rapidement leurs </a:t>
            </a:r>
            <a:r>
              <a:rPr lang="fr-FR" dirty="0" err="1"/>
              <a:t>prorpre</a:t>
            </a:r>
            <a:r>
              <a:rPr lang="fr-FR" dirty="0"/>
              <a:t> application.</a:t>
            </a:r>
          </a:p>
          <a:p>
            <a:r>
              <a:rPr lang="fr-FR" dirty="0"/>
              <a:t>Apres une consultation de la liste des applications réalisé avec </a:t>
            </a:r>
            <a:r>
              <a:rPr lang="fr-FR" dirty="0" err="1"/>
              <a:t>ScreenDy</a:t>
            </a:r>
            <a:r>
              <a:rPr lang="fr-FR" dirty="0"/>
              <a:t> il s’est avéré qu’il avait un manque d’</a:t>
            </a:r>
            <a:r>
              <a:rPr lang="fr-FR" dirty="0" err="1"/>
              <a:t>aplicaton</a:t>
            </a:r>
            <a:r>
              <a:rPr lang="fr-FR" dirty="0"/>
              <a:t> basé sur la </a:t>
            </a:r>
            <a:r>
              <a:rPr lang="fr-FR" dirty="0" err="1"/>
              <a:t>geolocalisation</a:t>
            </a:r>
            <a:r>
              <a:rPr lang="fr-FR" dirty="0"/>
              <a:t> </a:t>
            </a:r>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7</a:t>
            </a:fld>
            <a:endParaRPr lang="fr-FR"/>
          </a:p>
        </p:txBody>
      </p:sp>
    </p:spTree>
    <p:extLst>
      <p:ext uri="{BB962C8B-B14F-4D97-AF65-F5344CB8AC3E}">
        <p14:creationId xmlns:p14="http://schemas.microsoft.com/office/powerpoint/2010/main" val="114307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8</a:t>
            </a:fld>
            <a:endParaRPr lang="fr-FR"/>
          </a:p>
        </p:txBody>
      </p:sp>
    </p:spTree>
    <p:extLst>
      <p:ext uri="{BB962C8B-B14F-4D97-AF65-F5344CB8AC3E}">
        <p14:creationId xmlns:p14="http://schemas.microsoft.com/office/powerpoint/2010/main" val="1198024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9</a:t>
            </a:fld>
            <a:endParaRPr lang="fr-FR"/>
          </a:p>
        </p:txBody>
      </p:sp>
    </p:spTree>
    <p:extLst>
      <p:ext uri="{BB962C8B-B14F-4D97-AF65-F5344CB8AC3E}">
        <p14:creationId xmlns:p14="http://schemas.microsoft.com/office/powerpoint/2010/main" val="167391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742D-2800-4C19-A62A-11F0A85C9CA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fr-FR"/>
          </a:p>
        </p:txBody>
      </p:sp>
      <p:sp>
        <p:nvSpPr>
          <p:cNvPr id="3" name="Subtitle 2">
            <a:extLst>
              <a:ext uri="{FF2B5EF4-FFF2-40B4-BE49-F238E27FC236}">
                <a16:creationId xmlns:a16="http://schemas.microsoft.com/office/drawing/2014/main" id="{FB794D7C-4A7E-40C9-88E7-E775E5986B2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6EFDDD81-50AC-4415-B073-6C1D5FDDECBD}"/>
              </a:ext>
            </a:extLst>
          </p:cNvPr>
          <p:cNvSpPr>
            <a:spLocks noGrp="1"/>
          </p:cNvSpPr>
          <p:nvPr>
            <p:ph type="dt" sz="half" idx="10"/>
          </p:nvPr>
        </p:nvSpPr>
        <p:spPr/>
        <p:txBody>
          <a:bodyPr/>
          <a:lstStyle/>
          <a:p>
            <a:fld id="{757B281C-5159-4971-8228-52B9A72E9ED2}" type="datetimeFigureOut">
              <a:rPr lang="fr-FR" smtClean="0"/>
              <a:pPr/>
              <a:t>05/12/2017</a:t>
            </a:fld>
            <a:endParaRPr kumimoji="0" lang="fr-FR"/>
          </a:p>
        </p:txBody>
      </p:sp>
      <p:sp>
        <p:nvSpPr>
          <p:cNvPr id="5" name="Footer Placeholder 4">
            <a:extLst>
              <a:ext uri="{FF2B5EF4-FFF2-40B4-BE49-F238E27FC236}">
                <a16:creationId xmlns:a16="http://schemas.microsoft.com/office/drawing/2014/main" id="{3EC25FBE-DC3F-4E30-8DFD-2C950085E00A}"/>
              </a:ext>
            </a:extLst>
          </p:cNvPr>
          <p:cNvSpPr>
            <a:spLocks noGrp="1"/>
          </p:cNvSpPr>
          <p:nvPr>
            <p:ph type="ftr" sz="quarter" idx="11"/>
          </p:nvPr>
        </p:nvSpPr>
        <p:spPr/>
        <p:txBody>
          <a:bodyPr/>
          <a:lstStyle/>
          <a:p>
            <a:endParaRPr kumimoji="0" lang="fr-FR"/>
          </a:p>
        </p:txBody>
      </p:sp>
      <p:sp>
        <p:nvSpPr>
          <p:cNvPr id="6" name="Slide Number Placeholder 5">
            <a:extLst>
              <a:ext uri="{FF2B5EF4-FFF2-40B4-BE49-F238E27FC236}">
                <a16:creationId xmlns:a16="http://schemas.microsoft.com/office/drawing/2014/main" id="{0D1CFAE1-276C-4B4E-96F8-B97884D178B1}"/>
              </a:ext>
            </a:extLst>
          </p:cNvPr>
          <p:cNvSpPr>
            <a:spLocks noGrp="1"/>
          </p:cNvSpPr>
          <p:nvPr>
            <p:ph type="sldNum" sz="quarter" idx="12"/>
          </p:nvPr>
        </p:nvSpPr>
        <p:spPr/>
        <p:txBody>
          <a:bodyPr/>
          <a:lstStyle/>
          <a:p>
            <a:fld id="{33D6E5A2-EC83-451F-A719-9AC1370DD5CF}" type="slidenum">
              <a:rPr lang="fr-FR" smtClean="0"/>
              <a:pPr/>
              <a:t>‹#›</a:t>
            </a:fld>
            <a:endParaRPr kumimoji="0" lang="fr-FR"/>
          </a:p>
        </p:txBody>
      </p:sp>
    </p:spTree>
    <p:extLst>
      <p:ext uri="{BB962C8B-B14F-4D97-AF65-F5344CB8AC3E}">
        <p14:creationId xmlns:p14="http://schemas.microsoft.com/office/powerpoint/2010/main" val="4122155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5E84-B8DF-4B7B-99C7-20AA387EC783}"/>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478CC95-827B-4445-BB6A-ABA717167B5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BAD6B2F-A6F0-4EE5-AAEC-D85334BAEBB5}"/>
              </a:ext>
            </a:extLst>
          </p:cNvPr>
          <p:cNvSpPr>
            <a:spLocks noGrp="1"/>
          </p:cNvSpPr>
          <p:nvPr>
            <p:ph type="dt" sz="half" idx="10"/>
          </p:nvPr>
        </p:nvSpPr>
        <p:spPr/>
        <p:txBody>
          <a:bodyPr/>
          <a:lstStyle/>
          <a:p>
            <a:fld id="{757B281C-5159-4971-8228-52B9A72E9ED2}" type="datetimeFigureOut">
              <a:rPr lang="fr-FR" smtClean="0"/>
              <a:pPr/>
              <a:t>05/12/2017</a:t>
            </a:fld>
            <a:endParaRPr kumimoji="0" lang="fr-FR"/>
          </a:p>
        </p:txBody>
      </p:sp>
      <p:sp>
        <p:nvSpPr>
          <p:cNvPr id="5" name="Footer Placeholder 4">
            <a:extLst>
              <a:ext uri="{FF2B5EF4-FFF2-40B4-BE49-F238E27FC236}">
                <a16:creationId xmlns:a16="http://schemas.microsoft.com/office/drawing/2014/main" id="{C416AC2D-06D0-48FF-9CC8-0E10260AC789}"/>
              </a:ext>
            </a:extLst>
          </p:cNvPr>
          <p:cNvSpPr>
            <a:spLocks noGrp="1"/>
          </p:cNvSpPr>
          <p:nvPr>
            <p:ph type="ftr" sz="quarter" idx="11"/>
          </p:nvPr>
        </p:nvSpPr>
        <p:spPr/>
        <p:txBody>
          <a:bodyPr/>
          <a:lstStyle/>
          <a:p>
            <a:endParaRPr kumimoji="0" lang="fr-FR"/>
          </a:p>
        </p:txBody>
      </p:sp>
      <p:sp>
        <p:nvSpPr>
          <p:cNvPr id="6" name="Slide Number Placeholder 5">
            <a:extLst>
              <a:ext uri="{FF2B5EF4-FFF2-40B4-BE49-F238E27FC236}">
                <a16:creationId xmlns:a16="http://schemas.microsoft.com/office/drawing/2014/main" id="{EFA23F33-1F90-4B2E-993F-340A1DE56E79}"/>
              </a:ext>
            </a:extLst>
          </p:cNvPr>
          <p:cNvSpPr>
            <a:spLocks noGrp="1"/>
          </p:cNvSpPr>
          <p:nvPr>
            <p:ph type="sldNum" sz="quarter" idx="12"/>
          </p:nvPr>
        </p:nvSpPr>
        <p:spPr/>
        <p:txBody>
          <a:bodyPr/>
          <a:lstStyle/>
          <a:p>
            <a:fld id="{33D6E5A2-EC83-451F-A719-9AC1370DD5CF}" type="slidenum">
              <a:rPr lang="fr-FR" smtClean="0"/>
              <a:pPr/>
              <a:t>‹#›</a:t>
            </a:fld>
            <a:endParaRPr kumimoji="0" lang="fr-FR"/>
          </a:p>
        </p:txBody>
      </p:sp>
    </p:spTree>
    <p:extLst>
      <p:ext uri="{BB962C8B-B14F-4D97-AF65-F5344CB8AC3E}">
        <p14:creationId xmlns:p14="http://schemas.microsoft.com/office/powerpoint/2010/main" val="42342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57F326-3E26-48C0-8FD3-5376578E9FD8}"/>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4727FDC-A537-44FE-A4E7-665A19B3DCC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F3BD147B-6AD7-4A54-9889-17534349604E}"/>
              </a:ext>
            </a:extLst>
          </p:cNvPr>
          <p:cNvSpPr>
            <a:spLocks noGrp="1"/>
          </p:cNvSpPr>
          <p:nvPr>
            <p:ph type="dt" sz="half" idx="10"/>
          </p:nvPr>
        </p:nvSpPr>
        <p:spPr/>
        <p:txBody>
          <a:bodyPr/>
          <a:lstStyle/>
          <a:p>
            <a:fld id="{757B281C-5159-4971-8228-52B9A72E9ED2}" type="datetimeFigureOut">
              <a:rPr lang="fr-FR" smtClean="0"/>
              <a:pPr/>
              <a:t>05/12/2017</a:t>
            </a:fld>
            <a:endParaRPr kumimoji="0" lang="fr-FR"/>
          </a:p>
        </p:txBody>
      </p:sp>
      <p:sp>
        <p:nvSpPr>
          <p:cNvPr id="5" name="Footer Placeholder 4">
            <a:extLst>
              <a:ext uri="{FF2B5EF4-FFF2-40B4-BE49-F238E27FC236}">
                <a16:creationId xmlns:a16="http://schemas.microsoft.com/office/drawing/2014/main" id="{E356F80E-067A-401E-A754-1B9F1C565E57}"/>
              </a:ext>
            </a:extLst>
          </p:cNvPr>
          <p:cNvSpPr>
            <a:spLocks noGrp="1"/>
          </p:cNvSpPr>
          <p:nvPr>
            <p:ph type="ftr" sz="quarter" idx="11"/>
          </p:nvPr>
        </p:nvSpPr>
        <p:spPr/>
        <p:txBody>
          <a:bodyPr/>
          <a:lstStyle/>
          <a:p>
            <a:endParaRPr kumimoji="0" lang="fr-FR"/>
          </a:p>
        </p:txBody>
      </p:sp>
      <p:sp>
        <p:nvSpPr>
          <p:cNvPr id="6" name="Slide Number Placeholder 5">
            <a:extLst>
              <a:ext uri="{FF2B5EF4-FFF2-40B4-BE49-F238E27FC236}">
                <a16:creationId xmlns:a16="http://schemas.microsoft.com/office/drawing/2014/main" id="{6E2510E9-9BD0-4CFE-9F69-258FBDEF82B9}"/>
              </a:ext>
            </a:extLst>
          </p:cNvPr>
          <p:cNvSpPr>
            <a:spLocks noGrp="1"/>
          </p:cNvSpPr>
          <p:nvPr>
            <p:ph type="sldNum" sz="quarter" idx="12"/>
          </p:nvPr>
        </p:nvSpPr>
        <p:spPr/>
        <p:txBody>
          <a:bodyPr/>
          <a:lstStyle/>
          <a:p>
            <a:fld id="{33D6E5A2-EC83-451F-A719-9AC1370DD5CF}" type="slidenum">
              <a:rPr lang="fr-FR" smtClean="0"/>
              <a:pPr/>
              <a:t>‹#›</a:t>
            </a:fld>
            <a:endParaRPr kumimoji="0" lang="fr-FR"/>
          </a:p>
        </p:txBody>
      </p:sp>
    </p:spTree>
    <p:extLst>
      <p:ext uri="{BB962C8B-B14F-4D97-AF65-F5344CB8AC3E}">
        <p14:creationId xmlns:p14="http://schemas.microsoft.com/office/powerpoint/2010/main" val="3621650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eaLnBrk="1" latinLnBrk="0" hangingPunct="1">
              <a:defRPr kumimoji="0" lang="fr-FR" b="1" cap="small" baseline="0">
                <a:solidFill>
                  <a:srgbClr val="003300"/>
                </a:solidFill>
              </a:defRPr>
            </a:lvl1pPr>
          </a:lstStyle>
          <a:p>
            <a:r>
              <a:rPr kumimoji="0" lang="fr-FR"/>
              <a:t>Modifiez le style du titre</a:t>
            </a:r>
          </a:p>
        </p:txBody>
      </p:sp>
      <p:sp>
        <p:nvSpPr>
          <p:cNvPr id="3" name="Subtitle 2"/>
          <p:cNvSpPr>
            <a:spLocks noGrp="1"/>
          </p:cNvSpPr>
          <p:nvPr>
            <p:ph type="subTitle" idx="1"/>
          </p:nvPr>
        </p:nvSpPr>
        <p:spPr>
          <a:xfrm>
            <a:off x="3962400" y="4038600"/>
            <a:ext cx="4772528" cy="990600"/>
          </a:xfrm>
        </p:spPr>
        <p:txBody>
          <a:bodyPr>
            <a:normAutofit/>
          </a:bodyPr>
          <a:lstStyle>
            <a:lvl1pPr marL="0" indent="0" algn="r" eaLnBrk="1" latinLnBrk="0" hangingPunct="1">
              <a:buNone/>
              <a:defRPr kumimoji="0" lang="fr-FR" sz="2000" b="0">
                <a:solidFill>
                  <a:schemeClr val="tx1"/>
                </a:solidFill>
                <a:latin typeface="Georgia" pitchFamily="18" charset="0"/>
              </a:defRPr>
            </a:lvl1pPr>
            <a:lvl2pPr marL="457200" indent="0" algn="ctr" eaLnBrk="1" latinLnBrk="0" hangingPunct="1">
              <a:buNone/>
              <a:defRPr kumimoji="0" lang="fr-FR">
                <a:solidFill>
                  <a:schemeClr val="tx1">
                    <a:tint val="75000"/>
                  </a:schemeClr>
                </a:solidFill>
              </a:defRPr>
            </a:lvl2pPr>
            <a:lvl3pPr marL="914400" indent="0" algn="ctr" eaLnBrk="1" latinLnBrk="0" hangingPunct="1">
              <a:buNone/>
              <a:defRPr kumimoji="0" lang="fr-FR">
                <a:solidFill>
                  <a:schemeClr val="tx1">
                    <a:tint val="75000"/>
                  </a:schemeClr>
                </a:solidFill>
              </a:defRPr>
            </a:lvl3pPr>
            <a:lvl4pPr marL="1371600" indent="0" algn="ctr" eaLnBrk="1" latinLnBrk="0" hangingPunct="1">
              <a:buNone/>
              <a:defRPr kumimoji="0" lang="fr-FR">
                <a:solidFill>
                  <a:schemeClr val="tx1">
                    <a:tint val="75000"/>
                  </a:schemeClr>
                </a:solidFill>
              </a:defRPr>
            </a:lvl4pPr>
            <a:lvl5pPr marL="1828800" indent="0" algn="ctr" eaLnBrk="1" latinLnBrk="0" hangingPunct="1">
              <a:buNone/>
              <a:defRPr kumimoji="0" lang="fr-FR">
                <a:solidFill>
                  <a:schemeClr val="tx1">
                    <a:tint val="75000"/>
                  </a:schemeClr>
                </a:solidFill>
              </a:defRPr>
            </a:lvl5pPr>
            <a:lvl6pPr marL="2286000" indent="0" algn="ctr" eaLnBrk="1" latinLnBrk="0" hangingPunct="1">
              <a:buNone/>
              <a:defRPr kumimoji="0" lang="fr-FR">
                <a:solidFill>
                  <a:schemeClr val="tx1">
                    <a:tint val="75000"/>
                  </a:schemeClr>
                </a:solidFill>
              </a:defRPr>
            </a:lvl6pPr>
            <a:lvl7pPr marL="2743200" indent="0" algn="ctr" eaLnBrk="1" latinLnBrk="0" hangingPunct="1">
              <a:buNone/>
              <a:defRPr kumimoji="0" lang="fr-FR">
                <a:solidFill>
                  <a:schemeClr val="tx1">
                    <a:tint val="75000"/>
                  </a:schemeClr>
                </a:solidFill>
              </a:defRPr>
            </a:lvl7pPr>
            <a:lvl8pPr marL="3200400" indent="0" algn="ctr" eaLnBrk="1" latinLnBrk="0" hangingPunct="1">
              <a:buNone/>
              <a:defRPr kumimoji="0" lang="fr-FR">
                <a:solidFill>
                  <a:schemeClr val="tx1">
                    <a:tint val="75000"/>
                  </a:schemeClr>
                </a:solidFill>
              </a:defRPr>
            </a:lvl8pPr>
            <a:lvl9pPr marL="3657600" indent="0" algn="ctr" eaLnBrk="1" latinLnBrk="0" hangingPunct="1">
              <a:buNone/>
              <a:defRPr kumimoji="0" lang="fr-FR">
                <a:solidFill>
                  <a:schemeClr val="tx1">
                    <a:tint val="75000"/>
                  </a:schemeClr>
                </a:solidFill>
              </a:defRPr>
            </a:lvl9pPr>
          </a:lstStyle>
          <a:p>
            <a:pPr eaLnBrk="1" latinLnBrk="0" hangingPunct="1"/>
            <a:r>
              <a:rPr lang="fr-FR"/>
              <a:t>Modifiez le style des sous-titres du masque</a:t>
            </a:r>
            <a:endParaRPr/>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eaLnBrk="1" latinLnBrk="0" hangingPunct="1">
              <a:buNone/>
              <a:defRPr kumimoji="0" lang="fr-FR" sz="2000" baseline="0"/>
            </a:lvl1pPr>
          </a:lstStyle>
          <a:p>
            <a:r>
              <a:rPr kumimoji="0" lang="fr-FR"/>
              <a:t>Logo de la société</a:t>
            </a:r>
          </a:p>
        </p:txBody>
      </p:sp>
    </p:spTree>
    <p:extLst>
      <p:ext uri="{BB962C8B-B14F-4D97-AF65-F5344CB8AC3E}">
        <p14:creationId xmlns:p14="http://schemas.microsoft.com/office/powerpoint/2010/main" val="6185488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eaLnBrk="1" latinLnBrk="0" hangingPunct="1">
              <a:defRPr kumimoji="0" lang="fr-FR" sz="4000" b="1" cap="small" baseline="0">
                <a:solidFill>
                  <a:srgbClr val="003300"/>
                </a:solidFill>
              </a:defRPr>
            </a:lvl1pPr>
          </a:lstStyle>
          <a:p>
            <a:r>
              <a:rPr kumimoji="0" lang="fr-FR"/>
              <a:t>Modifiez le style du titre</a:t>
            </a:r>
          </a:p>
        </p:txBody>
      </p:sp>
      <p:sp>
        <p:nvSpPr>
          <p:cNvPr id="4" name="Date Placeholder 3"/>
          <p:cNvSpPr>
            <a:spLocks noGrp="1"/>
          </p:cNvSpPr>
          <p:nvPr>
            <p:ph type="dt" sz="half" idx="10"/>
          </p:nvPr>
        </p:nvSpPr>
        <p:spPr/>
        <p:txBody>
          <a:bodyPr/>
          <a:lstStyle/>
          <a:p>
            <a:fld id="{757B281C-5159-4971-8228-52B9A72E9ED2}" type="datetimeFigureOut">
              <a:rPr lang="fr-FR"/>
              <a:pPr/>
              <a:t>05/12/2017</a:t>
            </a:fld>
            <a:endParaRPr kumimoji="0" lang="fr-FR"/>
          </a:p>
        </p:txBody>
      </p:sp>
      <p:sp>
        <p:nvSpPr>
          <p:cNvPr id="5" name="Footer Placeholder 4"/>
          <p:cNvSpPr>
            <a:spLocks noGrp="1"/>
          </p:cNvSpPr>
          <p:nvPr>
            <p:ph type="ftr" sz="quarter" idx="11"/>
          </p:nvPr>
        </p:nvSpPr>
        <p:spPr/>
        <p:txBody>
          <a:bodyPr/>
          <a:lstStyle/>
          <a:p>
            <a:endParaRPr kumimoji="0" lang="fr-FR"/>
          </a:p>
        </p:txBody>
      </p:sp>
      <p:sp>
        <p:nvSpPr>
          <p:cNvPr id="6" name="Slide Number Placeholder 5"/>
          <p:cNvSpPr>
            <a:spLocks noGrp="1"/>
          </p:cNvSpPr>
          <p:nvPr>
            <p:ph type="sldNum" sz="quarter" idx="12"/>
          </p:nvPr>
        </p:nvSpPr>
        <p:spPr/>
        <p:txBody>
          <a:bodyPr/>
          <a:lstStyle/>
          <a:p>
            <a:fld id="{33D6E5A2-EC83-451F-A719-9AC1370DD5CF}" type="slidenum">
              <a:rPr/>
              <a:pPr/>
              <a:t>‹#›</a:t>
            </a:fld>
            <a:endParaRPr kumimoji="0" lang="fr-FR"/>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eaLnBrk="1" latinLnBrk="0" hangingPunct="1">
              <a:buNone/>
              <a:defRPr kumimoji="0" lang="fr-FR" sz="1800"/>
            </a:lvl1pPr>
          </a:lstStyle>
          <a:p>
            <a:r>
              <a:rPr kumimoji="0" lang="fr-FR"/>
              <a:t>Logo de la société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eaLnBrk="1" latinLnBrk="0" hangingPunct="1">
              <a:defRPr kumimoji="0" lang="fr-FR"/>
            </a:lvl1pPr>
          </a:lstStyle>
          <a:p>
            <a:r>
              <a:rPr kumimoji="0" lang="fr-FR"/>
              <a:t>Modifiez le style du titre</a:t>
            </a:r>
          </a:p>
        </p:txBody>
      </p:sp>
      <p:sp>
        <p:nvSpPr>
          <p:cNvPr id="3" name="Content Placeholder 2"/>
          <p:cNvSpPr>
            <a:spLocks noGrp="1"/>
          </p:cNvSpPr>
          <p:nvPr>
            <p:ph idx="1"/>
          </p:nvPr>
        </p:nvSpPr>
        <p:spPr>
          <a:xfrm>
            <a:off x="762000" y="1596413"/>
            <a:ext cx="8077200" cy="4297363"/>
          </a:xfrm>
        </p:spPr>
        <p:txBody>
          <a:bodyPr>
            <a:normAutofit/>
          </a:bodyPr>
          <a:lstStyle>
            <a:lvl1pPr eaLnBrk="1" latinLnBrk="0" hangingPunct="1">
              <a:defRPr kumimoji="0" lang="fr-FR" sz="3200">
                <a:latin typeface="+mn-lt"/>
              </a:defRPr>
            </a:lvl1pPr>
            <a:lvl2pPr eaLnBrk="1" latinLnBrk="0" hangingPunct="1">
              <a:defRPr kumimoji="0" lang="fr-FR" sz="2800">
                <a:latin typeface="+mn-lt"/>
              </a:defRPr>
            </a:lvl2pPr>
            <a:lvl3pPr eaLnBrk="1" latinLnBrk="0" hangingPunct="1">
              <a:defRPr kumimoji="0" lang="fr-FR" sz="2400">
                <a:latin typeface="+mn-lt"/>
              </a:defRPr>
            </a:lvl3pPr>
            <a:lvl4pPr eaLnBrk="1" latinLnBrk="0" hangingPunct="1">
              <a:defRPr kumimoji="0" lang="fr-FR" sz="2400">
                <a:latin typeface="+mn-lt"/>
              </a:defRPr>
            </a:lvl4pPr>
            <a:lvl5pPr eaLnBrk="1" latinLnBrk="0" hangingPunct="1">
              <a:defRPr kumimoji="0" lang="fr-FR" sz="2400">
                <a:latin typeface="+mn-lt"/>
              </a:defRPr>
            </a:lvl5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a:p>
        </p:txBody>
      </p:sp>
      <p:sp>
        <p:nvSpPr>
          <p:cNvPr id="4" name="Date Placeholder 3"/>
          <p:cNvSpPr>
            <a:spLocks noGrp="1"/>
          </p:cNvSpPr>
          <p:nvPr>
            <p:ph type="dt" sz="half" idx="10"/>
          </p:nvPr>
        </p:nvSpPr>
        <p:spPr/>
        <p:txBody>
          <a:bodyPr/>
          <a:lstStyle/>
          <a:p>
            <a:fld id="{757B281C-5159-4971-8228-52B9A72E9ED2}" type="datetimeFigureOut">
              <a:rPr lang="fr-FR"/>
              <a:pPr/>
              <a:t>05/12/2017</a:t>
            </a:fld>
            <a:endParaRPr kumimoji="0" lang="fr-FR"/>
          </a:p>
        </p:txBody>
      </p:sp>
      <p:sp>
        <p:nvSpPr>
          <p:cNvPr id="5" name="Footer Placeholder 4"/>
          <p:cNvSpPr>
            <a:spLocks noGrp="1"/>
          </p:cNvSpPr>
          <p:nvPr>
            <p:ph type="ftr" sz="quarter" idx="11"/>
          </p:nvPr>
        </p:nvSpPr>
        <p:spPr/>
        <p:txBody>
          <a:bodyPr/>
          <a:lstStyle/>
          <a:p>
            <a:endParaRPr kumimoji="0" lang="fr-FR"/>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a:pPr/>
              <a:t>‹#›</a:t>
            </a:fld>
            <a:endParaRPr kumimoji="0"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rrière-plan uniquem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fr-FR"/>
              <a:pPr/>
              <a:t>05/12/2017</a:t>
            </a:fld>
            <a:endParaRPr kumimoji="0" lang="fr-FR"/>
          </a:p>
        </p:txBody>
      </p:sp>
      <p:sp>
        <p:nvSpPr>
          <p:cNvPr id="4" name="Footer Placeholder 4"/>
          <p:cNvSpPr>
            <a:spLocks noGrp="1"/>
          </p:cNvSpPr>
          <p:nvPr>
            <p:ph type="ftr" sz="quarter" idx="11"/>
          </p:nvPr>
        </p:nvSpPr>
        <p:spPr>
          <a:xfrm>
            <a:off x="3352800" y="6356350"/>
            <a:ext cx="2895600" cy="365125"/>
          </a:xfrm>
        </p:spPr>
        <p:txBody>
          <a:bodyPr/>
          <a:lstStyle/>
          <a:p>
            <a:endParaRPr kumimoji="0" lang="fr-FR"/>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a:pPr/>
              <a:t>‹#›</a:t>
            </a:fld>
            <a:endParaRPr kumimoji="0"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0F55-B00B-4975-9635-4520D854026B}"/>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9D80FF9-D9B5-473C-AABB-86F527C3D9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8BFE6B8-6A10-4FC3-BA08-5C7827FE6D31}"/>
              </a:ext>
            </a:extLst>
          </p:cNvPr>
          <p:cNvSpPr>
            <a:spLocks noGrp="1"/>
          </p:cNvSpPr>
          <p:nvPr>
            <p:ph type="dt" sz="half" idx="10"/>
          </p:nvPr>
        </p:nvSpPr>
        <p:spPr/>
        <p:txBody>
          <a:bodyPr/>
          <a:lstStyle/>
          <a:p>
            <a:fld id="{0C2CB58B-A4BE-4A86-A2E6-79F663E48D47}" type="datetime1">
              <a:rPr lang="fr-FR" smtClean="0"/>
              <a:pPr/>
              <a:t>05/12/2017</a:t>
            </a:fld>
            <a:endParaRPr lang="fr-FR"/>
          </a:p>
        </p:txBody>
      </p:sp>
      <p:sp>
        <p:nvSpPr>
          <p:cNvPr id="5" name="Footer Placeholder 4">
            <a:extLst>
              <a:ext uri="{FF2B5EF4-FFF2-40B4-BE49-F238E27FC236}">
                <a16:creationId xmlns:a16="http://schemas.microsoft.com/office/drawing/2014/main" id="{1F1C16E3-59EC-4489-B3BA-EE83FC71766F}"/>
              </a:ext>
            </a:extLst>
          </p:cNvPr>
          <p:cNvSpPr>
            <a:spLocks noGrp="1"/>
          </p:cNvSpPr>
          <p:nvPr>
            <p:ph type="ftr" sz="quarter" idx="11"/>
          </p:nvPr>
        </p:nvSpPr>
        <p:spPr/>
        <p:txBody>
          <a:bodyPr/>
          <a:lstStyle/>
          <a:p>
            <a:r>
              <a:rPr lang="fr-FR"/>
              <a:t>Année universitaire 2010  - 2011</a:t>
            </a:r>
          </a:p>
        </p:txBody>
      </p:sp>
      <p:sp>
        <p:nvSpPr>
          <p:cNvPr id="6" name="Slide Number Placeholder 5">
            <a:extLst>
              <a:ext uri="{FF2B5EF4-FFF2-40B4-BE49-F238E27FC236}">
                <a16:creationId xmlns:a16="http://schemas.microsoft.com/office/drawing/2014/main" id="{63F7622A-BA7C-443B-855F-490D9E90E3AD}"/>
              </a:ext>
            </a:extLst>
          </p:cNvPr>
          <p:cNvSpPr>
            <a:spLocks noGrp="1"/>
          </p:cNvSpPr>
          <p:nvPr>
            <p:ph type="sldNum" sz="quarter" idx="12"/>
          </p:nvPr>
        </p:nvSpPr>
        <p:spPr/>
        <p:txBody>
          <a:bodyPr/>
          <a:lstStyle/>
          <a:p>
            <a:fld id="{F26569FD-FFB4-4247-9A08-C210CA39FC2E}" type="slidenum">
              <a:rPr lang="fr-FR" smtClean="0"/>
              <a:pPr/>
              <a:t>‹#›</a:t>
            </a:fld>
            <a:endParaRPr lang="fr-FR"/>
          </a:p>
        </p:txBody>
      </p:sp>
    </p:spTree>
    <p:extLst>
      <p:ext uri="{BB962C8B-B14F-4D97-AF65-F5344CB8AC3E}">
        <p14:creationId xmlns:p14="http://schemas.microsoft.com/office/powerpoint/2010/main" val="3613795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9D8C7-4061-474E-BECB-08473D42C9F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0637CEFA-2561-4D31-9B21-023EF0D6970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4C6E47-0CAF-446B-AE2A-7EDF5268C068}"/>
              </a:ext>
            </a:extLst>
          </p:cNvPr>
          <p:cNvSpPr>
            <a:spLocks noGrp="1"/>
          </p:cNvSpPr>
          <p:nvPr>
            <p:ph type="dt" sz="half" idx="10"/>
          </p:nvPr>
        </p:nvSpPr>
        <p:spPr/>
        <p:txBody>
          <a:bodyPr/>
          <a:lstStyle/>
          <a:p>
            <a:fld id="{757B281C-5159-4971-8228-52B9A72E9ED2}" type="datetimeFigureOut">
              <a:rPr lang="fr-FR" smtClean="0"/>
              <a:pPr/>
              <a:t>05/12/2017</a:t>
            </a:fld>
            <a:endParaRPr kumimoji="0" lang="fr-FR"/>
          </a:p>
        </p:txBody>
      </p:sp>
      <p:sp>
        <p:nvSpPr>
          <p:cNvPr id="5" name="Footer Placeholder 4">
            <a:extLst>
              <a:ext uri="{FF2B5EF4-FFF2-40B4-BE49-F238E27FC236}">
                <a16:creationId xmlns:a16="http://schemas.microsoft.com/office/drawing/2014/main" id="{3AD10B46-D1E3-48E1-9A5A-F3D72202326A}"/>
              </a:ext>
            </a:extLst>
          </p:cNvPr>
          <p:cNvSpPr>
            <a:spLocks noGrp="1"/>
          </p:cNvSpPr>
          <p:nvPr>
            <p:ph type="ftr" sz="quarter" idx="11"/>
          </p:nvPr>
        </p:nvSpPr>
        <p:spPr/>
        <p:txBody>
          <a:bodyPr/>
          <a:lstStyle/>
          <a:p>
            <a:endParaRPr kumimoji="0" lang="fr-FR"/>
          </a:p>
        </p:txBody>
      </p:sp>
      <p:sp>
        <p:nvSpPr>
          <p:cNvPr id="6" name="Slide Number Placeholder 5">
            <a:extLst>
              <a:ext uri="{FF2B5EF4-FFF2-40B4-BE49-F238E27FC236}">
                <a16:creationId xmlns:a16="http://schemas.microsoft.com/office/drawing/2014/main" id="{3E6F2B9B-9367-49FD-BA8F-4F28FA085097}"/>
              </a:ext>
            </a:extLst>
          </p:cNvPr>
          <p:cNvSpPr>
            <a:spLocks noGrp="1"/>
          </p:cNvSpPr>
          <p:nvPr>
            <p:ph type="sldNum" sz="quarter" idx="12"/>
          </p:nvPr>
        </p:nvSpPr>
        <p:spPr/>
        <p:txBody>
          <a:bodyPr/>
          <a:lstStyle/>
          <a:p>
            <a:fld id="{33D6E5A2-EC83-451F-A719-9AC1370DD5CF}" type="slidenum">
              <a:rPr lang="fr-FR" smtClean="0"/>
              <a:pPr/>
              <a:t>‹#›</a:t>
            </a:fld>
            <a:endParaRPr kumimoji="0" lang="fr-FR"/>
          </a:p>
        </p:txBody>
      </p:sp>
    </p:spTree>
    <p:extLst>
      <p:ext uri="{BB962C8B-B14F-4D97-AF65-F5344CB8AC3E}">
        <p14:creationId xmlns:p14="http://schemas.microsoft.com/office/powerpoint/2010/main" val="362902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1E87E-C08D-46AE-B90E-8A99DB2A041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1D13497-F82C-4F4B-914C-ED123C02E843}"/>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C294A7B5-9782-4C80-9FB2-44B847102837}"/>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0D8B1771-1ACE-4A17-B734-E983D0068D2A}"/>
              </a:ext>
            </a:extLst>
          </p:cNvPr>
          <p:cNvSpPr>
            <a:spLocks noGrp="1"/>
          </p:cNvSpPr>
          <p:nvPr>
            <p:ph type="dt" sz="half" idx="10"/>
          </p:nvPr>
        </p:nvSpPr>
        <p:spPr/>
        <p:txBody>
          <a:bodyPr/>
          <a:lstStyle/>
          <a:p>
            <a:fld id="{757B281C-5159-4971-8228-52B9A72E9ED2}" type="datetimeFigureOut">
              <a:rPr lang="fr-FR" smtClean="0"/>
              <a:pPr/>
              <a:t>05/12/2017</a:t>
            </a:fld>
            <a:endParaRPr kumimoji="0" lang="fr-FR"/>
          </a:p>
        </p:txBody>
      </p:sp>
      <p:sp>
        <p:nvSpPr>
          <p:cNvPr id="6" name="Footer Placeholder 5">
            <a:extLst>
              <a:ext uri="{FF2B5EF4-FFF2-40B4-BE49-F238E27FC236}">
                <a16:creationId xmlns:a16="http://schemas.microsoft.com/office/drawing/2014/main" id="{A5D7B79B-D60D-4E8B-B273-8E762996627A}"/>
              </a:ext>
            </a:extLst>
          </p:cNvPr>
          <p:cNvSpPr>
            <a:spLocks noGrp="1"/>
          </p:cNvSpPr>
          <p:nvPr>
            <p:ph type="ftr" sz="quarter" idx="11"/>
          </p:nvPr>
        </p:nvSpPr>
        <p:spPr/>
        <p:txBody>
          <a:bodyPr/>
          <a:lstStyle/>
          <a:p>
            <a:endParaRPr kumimoji="0" lang="fr-FR"/>
          </a:p>
        </p:txBody>
      </p:sp>
      <p:sp>
        <p:nvSpPr>
          <p:cNvPr id="7" name="Slide Number Placeholder 6">
            <a:extLst>
              <a:ext uri="{FF2B5EF4-FFF2-40B4-BE49-F238E27FC236}">
                <a16:creationId xmlns:a16="http://schemas.microsoft.com/office/drawing/2014/main" id="{2AED2250-E77F-42EF-83F7-63595BAC14F6}"/>
              </a:ext>
            </a:extLst>
          </p:cNvPr>
          <p:cNvSpPr>
            <a:spLocks noGrp="1"/>
          </p:cNvSpPr>
          <p:nvPr>
            <p:ph type="sldNum" sz="quarter" idx="12"/>
          </p:nvPr>
        </p:nvSpPr>
        <p:spPr/>
        <p:txBody>
          <a:bodyPr/>
          <a:lstStyle/>
          <a:p>
            <a:fld id="{33D6E5A2-EC83-451F-A719-9AC1370DD5CF}" type="slidenum">
              <a:rPr lang="fr-FR" smtClean="0"/>
              <a:pPr/>
              <a:t>‹#›</a:t>
            </a:fld>
            <a:endParaRPr kumimoji="0" lang="fr-FR"/>
          </a:p>
        </p:txBody>
      </p:sp>
    </p:spTree>
    <p:extLst>
      <p:ext uri="{BB962C8B-B14F-4D97-AF65-F5344CB8AC3E}">
        <p14:creationId xmlns:p14="http://schemas.microsoft.com/office/powerpoint/2010/main" val="1499673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5D36-2C58-4D62-BC92-D5125C53CFFF}"/>
              </a:ext>
            </a:extLst>
          </p:cNvPr>
          <p:cNvSpPr>
            <a:spLocks noGrp="1"/>
          </p:cNvSpPr>
          <p:nvPr>
            <p:ph type="title"/>
          </p:nvPr>
        </p:nvSpPr>
        <p:spPr>
          <a:xfrm>
            <a:off x="629841" y="365126"/>
            <a:ext cx="78867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3076919D-6B71-435E-A183-C18714D1A21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46D3849-8D89-493B-978D-D7A33C794222}"/>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DD611994-604B-4884-B218-6673EA43CBD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3E015B48-CAEE-4924-9F79-F6728F330AE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EB9EFB6-D435-4843-9617-3A5CFEB57714}"/>
              </a:ext>
            </a:extLst>
          </p:cNvPr>
          <p:cNvSpPr>
            <a:spLocks noGrp="1"/>
          </p:cNvSpPr>
          <p:nvPr>
            <p:ph type="dt" sz="half" idx="10"/>
          </p:nvPr>
        </p:nvSpPr>
        <p:spPr/>
        <p:txBody>
          <a:bodyPr/>
          <a:lstStyle/>
          <a:p>
            <a:fld id="{757B281C-5159-4971-8228-52B9A72E9ED2}" type="datetimeFigureOut">
              <a:rPr lang="fr-FR" smtClean="0"/>
              <a:pPr/>
              <a:t>05/12/2017</a:t>
            </a:fld>
            <a:endParaRPr kumimoji="0" lang="fr-FR"/>
          </a:p>
        </p:txBody>
      </p:sp>
      <p:sp>
        <p:nvSpPr>
          <p:cNvPr id="8" name="Footer Placeholder 7">
            <a:extLst>
              <a:ext uri="{FF2B5EF4-FFF2-40B4-BE49-F238E27FC236}">
                <a16:creationId xmlns:a16="http://schemas.microsoft.com/office/drawing/2014/main" id="{179488DB-BAD3-496F-B807-73C2F77D9161}"/>
              </a:ext>
            </a:extLst>
          </p:cNvPr>
          <p:cNvSpPr>
            <a:spLocks noGrp="1"/>
          </p:cNvSpPr>
          <p:nvPr>
            <p:ph type="ftr" sz="quarter" idx="11"/>
          </p:nvPr>
        </p:nvSpPr>
        <p:spPr/>
        <p:txBody>
          <a:bodyPr/>
          <a:lstStyle/>
          <a:p>
            <a:endParaRPr kumimoji="0" lang="fr-FR"/>
          </a:p>
        </p:txBody>
      </p:sp>
      <p:sp>
        <p:nvSpPr>
          <p:cNvPr id="9" name="Slide Number Placeholder 8">
            <a:extLst>
              <a:ext uri="{FF2B5EF4-FFF2-40B4-BE49-F238E27FC236}">
                <a16:creationId xmlns:a16="http://schemas.microsoft.com/office/drawing/2014/main" id="{92DC01EA-99DB-4159-ABFC-AB0743F87954}"/>
              </a:ext>
            </a:extLst>
          </p:cNvPr>
          <p:cNvSpPr>
            <a:spLocks noGrp="1"/>
          </p:cNvSpPr>
          <p:nvPr>
            <p:ph type="sldNum" sz="quarter" idx="12"/>
          </p:nvPr>
        </p:nvSpPr>
        <p:spPr/>
        <p:txBody>
          <a:bodyPr/>
          <a:lstStyle/>
          <a:p>
            <a:fld id="{33D6E5A2-EC83-451F-A719-9AC1370DD5CF}" type="slidenum">
              <a:rPr lang="fr-FR" smtClean="0"/>
              <a:pPr/>
              <a:t>‹#›</a:t>
            </a:fld>
            <a:endParaRPr kumimoji="0" lang="fr-FR"/>
          </a:p>
        </p:txBody>
      </p:sp>
    </p:spTree>
    <p:extLst>
      <p:ext uri="{BB962C8B-B14F-4D97-AF65-F5344CB8AC3E}">
        <p14:creationId xmlns:p14="http://schemas.microsoft.com/office/powerpoint/2010/main" val="3118504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71D-6215-4EE3-89FC-1271B95C6DC5}"/>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0CAFC93-B026-4B8E-A0AA-52BD8FA468B8}"/>
              </a:ext>
            </a:extLst>
          </p:cNvPr>
          <p:cNvSpPr>
            <a:spLocks noGrp="1"/>
          </p:cNvSpPr>
          <p:nvPr>
            <p:ph type="dt" sz="half" idx="10"/>
          </p:nvPr>
        </p:nvSpPr>
        <p:spPr/>
        <p:txBody>
          <a:bodyPr/>
          <a:lstStyle/>
          <a:p>
            <a:fld id="{757B281C-5159-4971-8228-52B9A72E9ED2}" type="datetimeFigureOut">
              <a:rPr lang="fr-FR" smtClean="0"/>
              <a:pPr/>
              <a:t>05/12/2017</a:t>
            </a:fld>
            <a:endParaRPr kumimoji="0" lang="fr-FR"/>
          </a:p>
        </p:txBody>
      </p:sp>
      <p:sp>
        <p:nvSpPr>
          <p:cNvPr id="4" name="Footer Placeholder 3">
            <a:extLst>
              <a:ext uri="{FF2B5EF4-FFF2-40B4-BE49-F238E27FC236}">
                <a16:creationId xmlns:a16="http://schemas.microsoft.com/office/drawing/2014/main" id="{CC4824CB-0AA9-45F7-9469-BE839F46EEF3}"/>
              </a:ext>
            </a:extLst>
          </p:cNvPr>
          <p:cNvSpPr>
            <a:spLocks noGrp="1"/>
          </p:cNvSpPr>
          <p:nvPr>
            <p:ph type="ftr" sz="quarter" idx="11"/>
          </p:nvPr>
        </p:nvSpPr>
        <p:spPr/>
        <p:txBody>
          <a:bodyPr/>
          <a:lstStyle/>
          <a:p>
            <a:endParaRPr kumimoji="0" lang="fr-FR"/>
          </a:p>
        </p:txBody>
      </p:sp>
      <p:sp>
        <p:nvSpPr>
          <p:cNvPr id="5" name="Slide Number Placeholder 4">
            <a:extLst>
              <a:ext uri="{FF2B5EF4-FFF2-40B4-BE49-F238E27FC236}">
                <a16:creationId xmlns:a16="http://schemas.microsoft.com/office/drawing/2014/main" id="{1A32641B-A9E2-465D-9A8D-862FB2CEABFA}"/>
              </a:ext>
            </a:extLst>
          </p:cNvPr>
          <p:cNvSpPr>
            <a:spLocks noGrp="1"/>
          </p:cNvSpPr>
          <p:nvPr>
            <p:ph type="sldNum" sz="quarter" idx="12"/>
          </p:nvPr>
        </p:nvSpPr>
        <p:spPr/>
        <p:txBody>
          <a:bodyPr/>
          <a:lstStyle/>
          <a:p>
            <a:fld id="{33D6E5A2-EC83-451F-A719-9AC1370DD5CF}" type="slidenum">
              <a:rPr lang="fr-FR" smtClean="0"/>
              <a:pPr/>
              <a:t>‹#›</a:t>
            </a:fld>
            <a:endParaRPr kumimoji="0" lang="fr-FR"/>
          </a:p>
        </p:txBody>
      </p:sp>
    </p:spTree>
    <p:extLst>
      <p:ext uri="{BB962C8B-B14F-4D97-AF65-F5344CB8AC3E}">
        <p14:creationId xmlns:p14="http://schemas.microsoft.com/office/powerpoint/2010/main" val="2188837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9C5788-B3C8-4257-848E-3D88969AC0D6}"/>
              </a:ext>
            </a:extLst>
          </p:cNvPr>
          <p:cNvSpPr>
            <a:spLocks noGrp="1"/>
          </p:cNvSpPr>
          <p:nvPr>
            <p:ph type="dt" sz="half" idx="10"/>
          </p:nvPr>
        </p:nvSpPr>
        <p:spPr/>
        <p:txBody>
          <a:bodyPr/>
          <a:lstStyle/>
          <a:p>
            <a:fld id="{757B281C-5159-4971-8228-52B9A72E9ED2}" type="datetimeFigureOut">
              <a:rPr lang="fr-FR" smtClean="0"/>
              <a:pPr/>
              <a:t>05/12/2017</a:t>
            </a:fld>
            <a:endParaRPr kumimoji="0" lang="fr-FR"/>
          </a:p>
        </p:txBody>
      </p:sp>
      <p:sp>
        <p:nvSpPr>
          <p:cNvPr id="3" name="Footer Placeholder 2">
            <a:extLst>
              <a:ext uri="{FF2B5EF4-FFF2-40B4-BE49-F238E27FC236}">
                <a16:creationId xmlns:a16="http://schemas.microsoft.com/office/drawing/2014/main" id="{B05DDE8C-5337-4423-ABBF-A70F9E5966F8}"/>
              </a:ext>
            </a:extLst>
          </p:cNvPr>
          <p:cNvSpPr>
            <a:spLocks noGrp="1"/>
          </p:cNvSpPr>
          <p:nvPr>
            <p:ph type="ftr" sz="quarter" idx="11"/>
          </p:nvPr>
        </p:nvSpPr>
        <p:spPr/>
        <p:txBody>
          <a:bodyPr/>
          <a:lstStyle/>
          <a:p>
            <a:endParaRPr kumimoji="0" lang="fr-FR"/>
          </a:p>
        </p:txBody>
      </p:sp>
      <p:sp>
        <p:nvSpPr>
          <p:cNvPr id="4" name="Slide Number Placeholder 3">
            <a:extLst>
              <a:ext uri="{FF2B5EF4-FFF2-40B4-BE49-F238E27FC236}">
                <a16:creationId xmlns:a16="http://schemas.microsoft.com/office/drawing/2014/main" id="{667CC420-162F-49E0-997A-293B475134FC}"/>
              </a:ext>
            </a:extLst>
          </p:cNvPr>
          <p:cNvSpPr>
            <a:spLocks noGrp="1"/>
          </p:cNvSpPr>
          <p:nvPr>
            <p:ph type="sldNum" sz="quarter" idx="12"/>
          </p:nvPr>
        </p:nvSpPr>
        <p:spPr/>
        <p:txBody>
          <a:bodyPr/>
          <a:lstStyle/>
          <a:p>
            <a:fld id="{33D6E5A2-EC83-451F-A719-9AC1370DD5CF}" type="slidenum">
              <a:rPr lang="fr-FR" smtClean="0"/>
              <a:pPr/>
              <a:t>‹#›</a:t>
            </a:fld>
            <a:endParaRPr kumimoji="0" lang="fr-FR"/>
          </a:p>
        </p:txBody>
      </p:sp>
    </p:spTree>
    <p:extLst>
      <p:ext uri="{BB962C8B-B14F-4D97-AF65-F5344CB8AC3E}">
        <p14:creationId xmlns:p14="http://schemas.microsoft.com/office/powerpoint/2010/main" val="2675556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FD93-ABD4-430F-A168-5913D07D6D0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B4AD93C-7B3B-4014-B111-723864DC661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77873EE6-5CB8-4272-92F5-5B5EC513CD5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998F8A82-9F7D-4985-B148-6422023F2DCB}"/>
              </a:ext>
            </a:extLst>
          </p:cNvPr>
          <p:cNvSpPr>
            <a:spLocks noGrp="1"/>
          </p:cNvSpPr>
          <p:nvPr>
            <p:ph type="dt" sz="half" idx="10"/>
          </p:nvPr>
        </p:nvSpPr>
        <p:spPr/>
        <p:txBody>
          <a:bodyPr/>
          <a:lstStyle/>
          <a:p>
            <a:fld id="{757B281C-5159-4971-8228-52B9A72E9ED2}" type="datetimeFigureOut">
              <a:rPr lang="fr-FR" smtClean="0"/>
              <a:pPr/>
              <a:t>05/12/2017</a:t>
            </a:fld>
            <a:endParaRPr kumimoji="0" lang="fr-FR"/>
          </a:p>
        </p:txBody>
      </p:sp>
      <p:sp>
        <p:nvSpPr>
          <p:cNvPr id="6" name="Footer Placeholder 5">
            <a:extLst>
              <a:ext uri="{FF2B5EF4-FFF2-40B4-BE49-F238E27FC236}">
                <a16:creationId xmlns:a16="http://schemas.microsoft.com/office/drawing/2014/main" id="{776BB3E1-0F33-4464-B808-68DCC8B706CF}"/>
              </a:ext>
            </a:extLst>
          </p:cNvPr>
          <p:cNvSpPr>
            <a:spLocks noGrp="1"/>
          </p:cNvSpPr>
          <p:nvPr>
            <p:ph type="ftr" sz="quarter" idx="11"/>
          </p:nvPr>
        </p:nvSpPr>
        <p:spPr/>
        <p:txBody>
          <a:bodyPr/>
          <a:lstStyle/>
          <a:p>
            <a:endParaRPr kumimoji="0" lang="fr-FR"/>
          </a:p>
        </p:txBody>
      </p:sp>
      <p:sp>
        <p:nvSpPr>
          <p:cNvPr id="7" name="Slide Number Placeholder 6">
            <a:extLst>
              <a:ext uri="{FF2B5EF4-FFF2-40B4-BE49-F238E27FC236}">
                <a16:creationId xmlns:a16="http://schemas.microsoft.com/office/drawing/2014/main" id="{3C31E51C-0BC8-4D29-9679-0B8319698E72}"/>
              </a:ext>
            </a:extLst>
          </p:cNvPr>
          <p:cNvSpPr>
            <a:spLocks noGrp="1"/>
          </p:cNvSpPr>
          <p:nvPr>
            <p:ph type="sldNum" sz="quarter" idx="12"/>
          </p:nvPr>
        </p:nvSpPr>
        <p:spPr/>
        <p:txBody>
          <a:bodyPr/>
          <a:lstStyle/>
          <a:p>
            <a:fld id="{33D6E5A2-EC83-451F-A719-9AC1370DD5CF}" type="slidenum">
              <a:rPr lang="fr-FR" smtClean="0"/>
              <a:pPr/>
              <a:t>‹#›</a:t>
            </a:fld>
            <a:endParaRPr kumimoji="0" lang="fr-FR"/>
          </a:p>
        </p:txBody>
      </p:sp>
    </p:spTree>
    <p:extLst>
      <p:ext uri="{BB962C8B-B14F-4D97-AF65-F5344CB8AC3E}">
        <p14:creationId xmlns:p14="http://schemas.microsoft.com/office/powerpoint/2010/main" val="31211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C8B1-6369-46B9-AE5F-1DB6484074D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1E5A807B-D1C7-40CD-8A46-94F096A5D6F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Text Placeholder 3">
            <a:extLst>
              <a:ext uri="{FF2B5EF4-FFF2-40B4-BE49-F238E27FC236}">
                <a16:creationId xmlns:a16="http://schemas.microsoft.com/office/drawing/2014/main" id="{7C04D20C-8461-4F00-90CB-6A210345C29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39944C9-3CEE-42A5-8ABB-09B120F833DE}"/>
              </a:ext>
            </a:extLst>
          </p:cNvPr>
          <p:cNvSpPr>
            <a:spLocks noGrp="1"/>
          </p:cNvSpPr>
          <p:nvPr>
            <p:ph type="dt" sz="half" idx="10"/>
          </p:nvPr>
        </p:nvSpPr>
        <p:spPr/>
        <p:txBody>
          <a:bodyPr/>
          <a:lstStyle/>
          <a:p>
            <a:fld id="{757B281C-5159-4971-8228-52B9A72E9ED2}" type="datetimeFigureOut">
              <a:rPr lang="fr-FR" smtClean="0"/>
              <a:pPr/>
              <a:t>05/12/2017</a:t>
            </a:fld>
            <a:endParaRPr kumimoji="0" lang="fr-FR"/>
          </a:p>
        </p:txBody>
      </p:sp>
      <p:sp>
        <p:nvSpPr>
          <p:cNvPr id="6" name="Footer Placeholder 5">
            <a:extLst>
              <a:ext uri="{FF2B5EF4-FFF2-40B4-BE49-F238E27FC236}">
                <a16:creationId xmlns:a16="http://schemas.microsoft.com/office/drawing/2014/main" id="{9B4F0866-EC6A-44D9-84BC-3573330FE052}"/>
              </a:ext>
            </a:extLst>
          </p:cNvPr>
          <p:cNvSpPr>
            <a:spLocks noGrp="1"/>
          </p:cNvSpPr>
          <p:nvPr>
            <p:ph type="ftr" sz="quarter" idx="11"/>
          </p:nvPr>
        </p:nvSpPr>
        <p:spPr/>
        <p:txBody>
          <a:bodyPr/>
          <a:lstStyle/>
          <a:p>
            <a:endParaRPr kumimoji="0" lang="fr-FR"/>
          </a:p>
        </p:txBody>
      </p:sp>
      <p:sp>
        <p:nvSpPr>
          <p:cNvPr id="7" name="Slide Number Placeholder 6">
            <a:extLst>
              <a:ext uri="{FF2B5EF4-FFF2-40B4-BE49-F238E27FC236}">
                <a16:creationId xmlns:a16="http://schemas.microsoft.com/office/drawing/2014/main" id="{9BA84526-EDE6-40A2-9DBB-72E15C643A29}"/>
              </a:ext>
            </a:extLst>
          </p:cNvPr>
          <p:cNvSpPr>
            <a:spLocks noGrp="1"/>
          </p:cNvSpPr>
          <p:nvPr>
            <p:ph type="sldNum" sz="quarter" idx="12"/>
          </p:nvPr>
        </p:nvSpPr>
        <p:spPr/>
        <p:txBody>
          <a:bodyPr/>
          <a:lstStyle/>
          <a:p>
            <a:fld id="{33D6E5A2-EC83-451F-A719-9AC1370DD5CF}" type="slidenum">
              <a:rPr lang="fr-FR" smtClean="0"/>
              <a:pPr/>
              <a:t>‹#›</a:t>
            </a:fld>
            <a:endParaRPr kumimoji="0" lang="fr-FR"/>
          </a:p>
        </p:txBody>
      </p:sp>
    </p:spTree>
    <p:extLst>
      <p:ext uri="{BB962C8B-B14F-4D97-AF65-F5344CB8AC3E}">
        <p14:creationId xmlns:p14="http://schemas.microsoft.com/office/powerpoint/2010/main" val="4225587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EFEB0E-5F7B-4CA0-B6A8-3E149ADB42B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F267D32C-90CF-48F6-A577-51313752D71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90E4029-9574-4A38-8715-B7F5CAB2A41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57B281C-5159-4971-8228-52B9A72E9ED2}" type="datetimeFigureOut">
              <a:rPr lang="fr-FR" smtClean="0"/>
              <a:pPr/>
              <a:t>05/12/2017</a:t>
            </a:fld>
            <a:endParaRPr kumimoji="0" lang="fr-FR"/>
          </a:p>
        </p:txBody>
      </p:sp>
      <p:sp>
        <p:nvSpPr>
          <p:cNvPr id="5" name="Footer Placeholder 4">
            <a:extLst>
              <a:ext uri="{FF2B5EF4-FFF2-40B4-BE49-F238E27FC236}">
                <a16:creationId xmlns:a16="http://schemas.microsoft.com/office/drawing/2014/main" id="{30A68DAA-3033-4387-B0C2-342A81A9E95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0" lang="fr-FR"/>
          </a:p>
        </p:txBody>
      </p:sp>
      <p:sp>
        <p:nvSpPr>
          <p:cNvPr id="6" name="Slide Number Placeholder 5">
            <a:extLst>
              <a:ext uri="{FF2B5EF4-FFF2-40B4-BE49-F238E27FC236}">
                <a16:creationId xmlns:a16="http://schemas.microsoft.com/office/drawing/2014/main" id="{8217E1E0-E4C0-4037-B993-BF6DEEA455A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D6E5A2-EC83-451F-A719-9AC1370DD5CF}" type="slidenum">
              <a:rPr lang="fr-FR" smtClean="0"/>
              <a:pPr/>
              <a:t>‹#›</a:t>
            </a:fld>
            <a:endParaRPr kumimoji="0" lang="fr-FR"/>
          </a:p>
        </p:txBody>
      </p:sp>
    </p:spTree>
    <p:extLst>
      <p:ext uri="{BB962C8B-B14F-4D97-AF65-F5344CB8AC3E}">
        <p14:creationId xmlns:p14="http://schemas.microsoft.com/office/powerpoint/2010/main" val="329220258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51" r:id="rId13"/>
    <p:sldLayoutId id="2147483650" r:id="rId14"/>
    <p:sldLayoutId id="2147483663"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
          <p:cNvGrpSpPr/>
          <p:nvPr/>
        </p:nvGrpSpPr>
        <p:grpSpPr>
          <a:xfrm>
            <a:off x="698128" y="97554"/>
            <a:ext cx="1927795" cy="1384995"/>
            <a:chOff x="1691680" y="1213202"/>
            <a:chExt cx="1296144" cy="1080120"/>
          </a:xfrm>
          <a:effectLst>
            <a:outerShdw blurRad="50800" dist="38100" dir="2700000" algn="tl" rotWithShape="0">
              <a:prstClr val="black">
                <a:alpha val="40000"/>
              </a:prstClr>
            </a:outerShdw>
          </a:effectLst>
        </p:grpSpPr>
        <p:sp>
          <p:nvSpPr>
            <p:cNvPr id="5" name="Rounded Rectangle 4"/>
            <p:cNvSpPr/>
            <p:nvPr/>
          </p:nvSpPr>
          <p:spPr>
            <a:xfrm>
              <a:off x="1691680" y="1213202"/>
              <a:ext cx="1296144" cy="108012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3" descr="C:\Users\Haytem\Pictures\ENSIAS.jpg"/>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3337" y="1294409"/>
              <a:ext cx="1080120" cy="917706"/>
            </a:xfrm>
            <a:prstGeom prst="rect">
              <a:avLst/>
            </a:prstGeom>
            <a:noFill/>
            <a:ln w="6350">
              <a:noFill/>
            </a:ln>
            <a:extLst>
              <a:ext uri="{909E8E84-426E-40DD-AFC4-6F175D3DCCD1}">
                <a14:hiddenFill xmlns:a14="http://schemas.microsoft.com/office/drawing/2010/main">
                  <a:solidFill>
                    <a:srgbClr val="FFFFFF"/>
                  </a:solidFill>
                </a14:hiddenFill>
              </a:ext>
            </a:extLst>
          </p:spPr>
        </p:pic>
      </p:grpSp>
      <p:sp>
        <p:nvSpPr>
          <p:cNvPr id="7" name="ZoneTexte 6"/>
          <p:cNvSpPr txBox="1"/>
          <p:nvPr/>
        </p:nvSpPr>
        <p:spPr>
          <a:xfrm>
            <a:off x="2729289" y="1003035"/>
            <a:ext cx="3888432" cy="707886"/>
          </a:xfrm>
          <a:prstGeom prst="rect">
            <a:avLst/>
          </a:prstGeom>
          <a:noFill/>
        </p:spPr>
        <p:txBody>
          <a:bodyPr wrap="square" rtlCol="0">
            <a:spAutoFit/>
          </a:bodyPr>
          <a:lstStyle/>
          <a:p>
            <a:pPr algn="ctr"/>
            <a:r>
              <a:rPr lang="fr-FR" sz="2000" dirty="0"/>
              <a:t>Soutenance de stage de fin de première année</a:t>
            </a:r>
          </a:p>
        </p:txBody>
      </p:sp>
      <p:sp>
        <p:nvSpPr>
          <p:cNvPr id="10" name="TextBox 3"/>
          <p:cNvSpPr txBox="1"/>
          <p:nvPr/>
        </p:nvSpPr>
        <p:spPr>
          <a:xfrm>
            <a:off x="1364105" y="1772816"/>
            <a:ext cx="7676707" cy="954107"/>
          </a:xfrm>
          <a:prstGeom prst="rect">
            <a:avLst/>
          </a:prstGeom>
          <a:noFill/>
          <a:ln>
            <a:noFill/>
          </a:ln>
          <a:effectLst>
            <a:outerShdw blurRad="44450" dist="27940" dir="5400000" algn="ctr">
              <a:srgbClr val="000000">
                <a:alpha val="32000"/>
              </a:srgbClr>
            </a:outerShdw>
          </a:effectLst>
        </p:spPr>
        <p:txBody>
          <a:bodyPr wrap="square" rtlCol="0">
            <a:spAutoFit/>
          </a:bodyPr>
          <a:lstStyle/>
          <a:p>
            <a:r>
              <a:rPr lang="fr-FR" sz="2800" dirty="0">
                <a:latin typeface="Agency FB" pitchFamily="34" charset="0"/>
              </a:rPr>
              <a:t>                                          Sujet</a:t>
            </a:r>
          </a:p>
          <a:p>
            <a:pPr algn="ctr"/>
            <a:r>
              <a:rPr lang="fr-FR" sz="2800" dirty="0">
                <a:solidFill>
                  <a:schemeClr val="tx2"/>
                </a:solidFill>
                <a:latin typeface="Agency FB" pitchFamily="34" charset="0"/>
              </a:rPr>
              <a:t>Création d’une application mobile sous la plateforme </a:t>
            </a:r>
            <a:r>
              <a:rPr lang="fr-FR" sz="2800" dirty="0" err="1">
                <a:solidFill>
                  <a:schemeClr val="tx2"/>
                </a:solidFill>
                <a:latin typeface="Agency FB" pitchFamily="34" charset="0"/>
              </a:rPr>
              <a:t>ScreenDy</a:t>
            </a:r>
            <a:endParaRPr lang="fr-FR" sz="2800" dirty="0">
              <a:solidFill>
                <a:schemeClr val="tx2"/>
              </a:solidFill>
              <a:latin typeface="Agency FB" pitchFamily="34" charset="0"/>
            </a:endParaRPr>
          </a:p>
        </p:txBody>
      </p:sp>
      <p:sp>
        <p:nvSpPr>
          <p:cNvPr id="13" name="TextBox 9"/>
          <p:cNvSpPr txBox="1"/>
          <p:nvPr/>
        </p:nvSpPr>
        <p:spPr>
          <a:xfrm>
            <a:off x="3913060" y="4308701"/>
            <a:ext cx="2039230" cy="707886"/>
          </a:xfrm>
          <a:prstGeom prst="rect">
            <a:avLst/>
          </a:prstGeom>
          <a:noFill/>
        </p:spPr>
        <p:txBody>
          <a:bodyPr wrap="square" rtlCol="0">
            <a:spAutoFit/>
          </a:bodyPr>
          <a:lstStyle/>
          <a:p>
            <a:r>
              <a:rPr lang="fr-FR" sz="2000" b="1" u="sng" dirty="0">
                <a:solidFill>
                  <a:schemeClr val="tx2"/>
                </a:solidFill>
                <a:latin typeface="Agency FB" pitchFamily="34" charset="0"/>
              </a:rPr>
              <a:t>Soutenu par:</a:t>
            </a:r>
          </a:p>
          <a:p>
            <a:r>
              <a:rPr sz="2000" dirty="0">
                <a:solidFill>
                  <a:schemeClr val="tx2"/>
                </a:solidFill>
                <a:latin typeface="Agency FB" pitchFamily="34" charset="0"/>
              </a:rPr>
              <a:t>         </a:t>
            </a:r>
            <a:r>
              <a:rPr lang="fr-FR" sz="2000" dirty="0">
                <a:solidFill>
                  <a:schemeClr val="tx2"/>
                </a:solidFill>
                <a:latin typeface="Agency FB" pitchFamily="34" charset="0"/>
              </a:rPr>
              <a:t>CHLA Aymen</a:t>
            </a:r>
          </a:p>
        </p:txBody>
      </p:sp>
      <p:sp>
        <p:nvSpPr>
          <p:cNvPr id="14" name="TextBox 11"/>
          <p:cNvSpPr txBox="1"/>
          <p:nvPr/>
        </p:nvSpPr>
        <p:spPr>
          <a:xfrm>
            <a:off x="6593889" y="4308701"/>
            <a:ext cx="3024336" cy="707886"/>
          </a:xfrm>
          <a:prstGeom prst="rect">
            <a:avLst/>
          </a:prstGeom>
          <a:noFill/>
        </p:spPr>
        <p:txBody>
          <a:bodyPr wrap="square" rtlCol="0">
            <a:spAutoFit/>
          </a:bodyPr>
          <a:lstStyle/>
          <a:p>
            <a:r>
              <a:rPr lang="fr-FR" sz="2000" b="1" u="sng" dirty="0">
                <a:solidFill>
                  <a:schemeClr val="tx2"/>
                </a:solidFill>
                <a:latin typeface="Agency FB" pitchFamily="34" charset="0"/>
              </a:rPr>
              <a:t>Encadré par:</a:t>
            </a:r>
          </a:p>
          <a:p>
            <a:r>
              <a:rPr lang="fr-FR" sz="2000" dirty="0">
                <a:solidFill>
                  <a:schemeClr val="tx2"/>
                </a:solidFill>
                <a:latin typeface="Agency FB" pitchFamily="34" charset="0"/>
              </a:rPr>
              <a:t>	Mme. BELLA Imane</a:t>
            </a:r>
          </a:p>
        </p:txBody>
      </p:sp>
      <p:pic>
        <p:nvPicPr>
          <p:cNvPr id="15" name="Picture 2" descr="C:\Users\Younes\Desktop\kha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120" y="3108201"/>
            <a:ext cx="6802233" cy="117834"/>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4144296" y="6457890"/>
            <a:ext cx="1799303" cy="338554"/>
          </a:xfrm>
          <a:prstGeom prst="rect">
            <a:avLst/>
          </a:prstGeom>
          <a:noFill/>
        </p:spPr>
        <p:txBody>
          <a:bodyPr wrap="square" rtlCol="0">
            <a:spAutoFit/>
          </a:bodyPr>
          <a:lstStyle/>
          <a:p>
            <a:r>
              <a:rPr sz="1600" dirty="0">
                <a:solidFill>
                  <a:schemeClr val="tx2"/>
                </a:solidFill>
                <a:latin typeface="Agency FB" pitchFamily="34" charset="0"/>
              </a:rPr>
              <a:t>ENSIAS 201</a:t>
            </a:r>
            <a:r>
              <a:rPr lang="fr-FR" sz="1600" dirty="0">
                <a:solidFill>
                  <a:schemeClr val="tx2"/>
                </a:solidFill>
                <a:latin typeface="Agency FB" pitchFamily="34" charset="0"/>
              </a:rPr>
              <a:t>7</a:t>
            </a:r>
            <a:r>
              <a:rPr sz="1600" dirty="0">
                <a:solidFill>
                  <a:schemeClr val="tx2"/>
                </a:solidFill>
                <a:latin typeface="Agency FB" pitchFamily="34" charset="0"/>
              </a:rPr>
              <a:t>/201</a:t>
            </a:r>
            <a:r>
              <a:rPr lang="fr-FR" sz="1600" dirty="0">
                <a:solidFill>
                  <a:schemeClr val="tx2"/>
                </a:solidFill>
                <a:latin typeface="Agency FB" pitchFamily="34" charset="0"/>
              </a:rPr>
              <a:t>8</a:t>
            </a:r>
            <a:endParaRPr sz="1600" dirty="0">
              <a:solidFill>
                <a:schemeClr val="tx2"/>
              </a:solidFill>
              <a:latin typeface="Agency FB" pitchFamily="34" charset="0"/>
            </a:endParaRPr>
          </a:p>
        </p:txBody>
      </p:sp>
      <p:grpSp>
        <p:nvGrpSpPr>
          <p:cNvPr id="12" name="Group 6">
            <a:extLst>
              <a:ext uri="{FF2B5EF4-FFF2-40B4-BE49-F238E27FC236}">
                <a16:creationId xmlns:a16="http://schemas.microsoft.com/office/drawing/2014/main" id="{23FB2027-695D-47D8-B173-53AF9753B965}"/>
              </a:ext>
            </a:extLst>
          </p:cNvPr>
          <p:cNvGrpSpPr/>
          <p:nvPr/>
        </p:nvGrpSpPr>
        <p:grpSpPr>
          <a:xfrm>
            <a:off x="6935250" y="100198"/>
            <a:ext cx="1927795" cy="1384995"/>
            <a:chOff x="1691680" y="1213202"/>
            <a:chExt cx="1296144" cy="1080120"/>
          </a:xfrm>
          <a:effectLst>
            <a:outerShdw blurRad="50800" dist="38100" dir="2700000" algn="tl" rotWithShape="0">
              <a:prstClr val="black">
                <a:alpha val="40000"/>
              </a:prstClr>
            </a:outerShdw>
          </a:effectLst>
        </p:grpSpPr>
        <p:sp>
          <p:nvSpPr>
            <p:cNvPr id="16" name="Rounded Rectangle 4">
              <a:extLst>
                <a:ext uri="{FF2B5EF4-FFF2-40B4-BE49-F238E27FC236}">
                  <a16:creationId xmlns:a16="http://schemas.microsoft.com/office/drawing/2014/main" id="{E41C3F0F-90A1-46A6-8DC3-71B11503CD04}"/>
                </a:ext>
              </a:extLst>
            </p:cNvPr>
            <p:cNvSpPr/>
            <p:nvPr/>
          </p:nvSpPr>
          <p:spPr>
            <a:xfrm>
              <a:off x="1691680" y="1213202"/>
              <a:ext cx="1296144" cy="108012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3">
              <a:extLst>
                <a:ext uri="{FF2B5EF4-FFF2-40B4-BE49-F238E27FC236}">
                  <a16:creationId xmlns:a16="http://schemas.microsoft.com/office/drawing/2014/main" id="{3A35322E-0054-43A2-B7A6-CC713E5D2D66}"/>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1770734" y="1295571"/>
              <a:ext cx="1137474" cy="911260"/>
            </a:xfrm>
            <a:prstGeom prst="rect">
              <a:avLst/>
            </a:prstGeom>
            <a:noFill/>
            <a:ln w="6350">
              <a:noFill/>
            </a:ln>
            <a:extLst>
              <a:ext uri="{909E8E84-426E-40DD-AFC4-6F175D3DCCD1}">
                <a14:hiddenFill xmlns:a14="http://schemas.microsoft.com/office/drawing/2010/main">
                  <a:solidFill>
                    <a:srgbClr val="FFFFFF"/>
                  </a:solidFill>
                </a14:hiddenFill>
              </a:ext>
            </a:extLst>
          </p:spPr>
        </p:pic>
      </p:grpSp>
      <p:sp>
        <p:nvSpPr>
          <p:cNvPr id="19" name="TextBox 11">
            <a:extLst>
              <a:ext uri="{FF2B5EF4-FFF2-40B4-BE49-F238E27FC236}">
                <a16:creationId xmlns:a16="http://schemas.microsoft.com/office/drawing/2014/main" id="{1AD0490B-36E6-46F5-A819-3EA293B58857}"/>
              </a:ext>
            </a:extLst>
          </p:cNvPr>
          <p:cNvSpPr txBox="1"/>
          <p:nvPr/>
        </p:nvSpPr>
        <p:spPr>
          <a:xfrm>
            <a:off x="5149883" y="5282736"/>
            <a:ext cx="3024336" cy="1015663"/>
          </a:xfrm>
          <a:prstGeom prst="rect">
            <a:avLst/>
          </a:prstGeom>
          <a:noFill/>
        </p:spPr>
        <p:txBody>
          <a:bodyPr wrap="square" rtlCol="0">
            <a:spAutoFit/>
          </a:bodyPr>
          <a:lstStyle/>
          <a:p>
            <a:r>
              <a:rPr lang="fr-FR" sz="2000" b="1" u="sng" dirty="0">
                <a:solidFill>
                  <a:schemeClr val="tx2"/>
                </a:solidFill>
                <a:latin typeface="Agency FB" pitchFamily="34" charset="0"/>
              </a:rPr>
              <a:t>Membres du jury:</a:t>
            </a:r>
          </a:p>
          <a:p>
            <a:r>
              <a:rPr lang="fr-FR" sz="2000" dirty="0">
                <a:solidFill>
                  <a:schemeClr val="tx2"/>
                </a:solidFill>
                <a:latin typeface="Agency FB" pitchFamily="34" charset="0"/>
              </a:rPr>
              <a:t>	Mme. CHEIKHI Laila</a:t>
            </a:r>
          </a:p>
          <a:p>
            <a:r>
              <a:rPr lang="fr-FR" sz="2000" dirty="0">
                <a:solidFill>
                  <a:schemeClr val="tx2"/>
                </a:solidFill>
                <a:latin typeface="Agency FB" pitchFamily="34" charset="0"/>
              </a:rPr>
              <a:t>	M. RACHAD Taoufiq</a:t>
            </a:r>
          </a:p>
        </p:txBody>
      </p:sp>
    </p:spTree>
    <p:custDataLst>
      <p:tags r:id="rId1"/>
    </p:custData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10</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756236" y="135717"/>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ea typeface="+mn-ea"/>
                <a:cs typeface="+mn-cs"/>
              </a:rPr>
              <a:t>Conception</a:t>
            </a:r>
          </a:p>
        </p:txBody>
      </p:sp>
      <p:sp>
        <p:nvSpPr>
          <p:cNvPr id="53" name="Rectangle 7"/>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4103941" y="15596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5521498" y="121309"/>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42543" y="901735"/>
            <a:ext cx="808235"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Acteurs</a:t>
            </a:r>
            <a:endParaRPr b="1" dirty="0">
              <a:latin typeface="Agency FB" pitchFamily="34" charset="0"/>
            </a:endParaRPr>
          </a:p>
        </p:txBody>
      </p:sp>
      <p:sp>
        <p:nvSpPr>
          <p:cNvPr id="20" name="Freeform 5" descr="&lt;LOGICA_QUOTE_LEFT&gt;"/>
          <p:cNvSpPr>
            <a:spLocks/>
          </p:cNvSpPr>
          <p:nvPr/>
        </p:nvSpPr>
        <p:spPr bwMode="gray">
          <a:xfrm>
            <a:off x="579408" y="85067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1342518" y="79151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3" name="Rectangle 22"/>
          <p:cNvSpPr/>
          <p:nvPr/>
        </p:nvSpPr>
        <p:spPr>
          <a:xfrm>
            <a:off x="1537312" y="892026"/>
            <a:ext cx="1685077"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fonctionnels</a:t>
            </a:r>
            <a:endParaRPr dirty="0">
              <a:solidFill>
                <a:schemeClr val="bg1">
                  <a:lumMod val="65000"/>
                </a:schemeClr>
              </a:solidFill>
              <a:latin typeface="Agency FB" pitchFamily="34" charset="0"/>
            </a:endParaRPr>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260678" y="168476"/>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FR" sz="2200" b="1" dirty="0">
                <a:solidFill>
                  <a:schemeClr val="tx1"/>
                </a:solidFill>
              </a:rPr>
              <a:t>Analyse et Maquettage</a:t>
            </a:r>
          </a:p>
          <a:p>
            <a:endParaRPr lang="fr-FR" sz="2400" dirty="0"/>
          </a:p>
        </p:txBody>
      </p:sp>
      <p:sp>
        <p:nvSpPr>
          <p:cNvPr id="30" name="Forme libre 10">
            <a:extLst>
              <a:ext uri="{FF2B5EF4-FFF2-40B4-BE49-F238E27FC236}">
                <a16:creationId xmlns:a16="http://schemas.microsoft.com/office/drawing/2014/main" id="{E33B57E0-9F84-4565-B53E-32B49E6BDFA0}"/>
              </a:ext>
            </a:extLst>
          </p:cNvPr>
          <p:cNvSpPr/>
          <p:nvPr/>
        </p:nvSpPr>
        <p:spPr>
          <a:xfrm>
            <a:off x="3052555" y="2692158"/>
            <a:ext cx="3405395" cy="3263754"/>
          </a:xfrm>
          <a:custGeom>
            <a:avLst/>
            <a:gdLst>
              <a:gd name="f0" fmla="val 10800000"/>
              <a:gd name="f1" fmla="val 5400000"/>
              <a:gd name="f2" fmla="val 180"/>
              <a:gd name="f3" fmla="val w"/>
              <a:gd name="f4" fmla="val h"/>
              <a:gd name="f5" fmla="val 0"/>
              <a:gd name="f6" fmla="val 3035218"/>
              <a:gd name="f7" fmla="val 1517609"/>
              <a:gd name="f8" fmla="val 679457"/>
              <a:gd name="f9" fmla="val 2355761"/>
              <a:gd name="f10" fmla="+- 0 0 -90"/>
              <a:gd name="f11" fmla="*/ f3 1 3035218"/>
              <a:gd name="f12" fmla="*/ f4 1 3035218"/>
              <a:gd name="f13" fmla="+- f6 0 f5"/>
              <a:gd name="f14" fmla="*/ f10 f0 1"/>
              <a:gd name="f15" fmla="*/ f13 1 3035218"/>
              <a:gd name="f16" fmla="*/ 0 f13 1"/>
              <a:gd name="f17" fmla="*/ 1517609 f13 1"/>
              <a:gd name="f18" fmla="*/ 3035218 f13 1"/>
              <a:gd name="f19" fmla="*/ f14 1 f2"/>
              <a:gd name="f20" fmla="*/ f16 1 3035218"/>
              <a:gd name="f21" fmla="*/ f17 1 3035218"/>
              <a:gd name="f22" fmla="*/ f18 1 3035218"/>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7 f11 1"/>
              <a:gd name="f36" fmla="*/ f26 f12 1"/>
              <a:gd name="f37" fmla="*/ f28 f11 1"/>
              <a:gd name="f38" fmla="*/ f28 f12 1"/>
            </a:gdLst>
            <a:ahLst/>
            <a:cxnLst>
              <a:cxn ang="3cd4">
                <a:pos x="hc" y="t"/>
              </a:cxn>
              <a:cxn ang="0">
                <a:pos x="r" y="vc"/>
              </a:cxn>
              <a:cxn ang="cd4">
                <a:pos x="hc" y="b"/>
              </a:cxn>
              <a:cxn ang="cd2">
                <a:pos x="l" y="vc"/>
              </a:cxn>
              <a:cxn ang="f25">
                <a:pos x="f33" y="f34"/>
              </a:cxn>
              <a:cxn ang="f25">
                <a:pos x="f35" y="f36"/>
              </a:cxn>
              <a:cxn ang="f25">
                <a:pos x="f37" y="f34"/>
              </a:cxn>
              <a:cxn ang="f25">
                <a:pos x="f35" y="f38"/>
              </a:cxn>
              <a:cxn ang="f25">
                <a:pos x="f33" y="f34"/>
              </a:cxn>
            </a:cxnLst>
            <a:rect l="f29" t="f32" r="f30" b="f31"/>
            <a:pathLst>
              <a:path w="3035218" h="3035218">
                <a:moveTo>
                  <a:pt x="f5" y="f7"/>
                </a:moveTo>
                <a:cubicBezTo>
                  <a:pt x="f5" y="f8"/>
                  <a:pt x="f8" y="f5"/>
                  <a:pt x="f7" y="f5"/>
                </a:cubicBezTo>
                <a:cubicBezTo>
                  <a:pt x="f9" y="f5"/>
                  <a:pt x="f6" y="f8"/>
                  <a:pt x="f6" y="f7"/>
                </a:cubicBezTo>
                <a:cubicBezTo>
                  <a:pt x="f6" y="f9"/>
                  <a:pt x="f9" y="f6"/>
                  <a:pt x="f7" y="f6"/>
                </a:cubicBezTo>
                <a:cubicBezTo>
                  <a:pt x="f8" y="f6"/>
                  <a:pt x="f5" y="f9"/>
                  <a:pt x="f5" y="f7"/>
                </a:cubicBezTo>
                <a:close/>
              </a:path>
            </a:pathLst>
          </a:custGeom>
          <a:solidFill>
            <a:srgbClr val="4472C4">
              <a:alpha val="50000"/>
            </a:srgbClr>
          </a:solidFill>
          <a:ln w="12701" cap="flat">
            <a:solidFill>
              <a:srgbClr val="FFFFFF"/>
            </a:solidFill>
            <a:prstDash val="solid"/>
            <a:miter/>
          </a:ln>
        </p:spPr>
        <p:txBody>
          <a:bodyPr vert="horz" wrap="square" lIns="490218" tIns="490218" rIns="490218" bIns="490218" anchor="ctr" anchorCtr="1" compatLnSpc="1">
            <a:noAutofit/>
          </a:bodyPr>
          <a:lstStyle/>
          <a:p>
            <a:pPr marL="0" marR="0" lvl="0" indent="0" algn="ctr" defTabSz="1600200" rtl="0" fontAlgn="auto" hangingPunct="1">
              <a:lnSpc>
                <a:spcPct val="90000"/>
              </a:lnSpc>
              <a:spcBef>
                <a:spcPts val="0"/>
              </a:spcBef>
              <a:spcAft>
                <a:spcPts val="1500"/>
              </a:spcAft>
              <a:buNone/>
              <a:tabLst/>
              <a:defRPr sz="1800" b="0" i="0" u="none" strike="noStrike" kern="0" cap="none" spc="0" baseline="0">
                <a:solidFill>
                  <a:srgbClr val="000000"/>
                </a:solidFill>
                <a:uFillTx/>
              </a:defRPr>
            </a:pPr>
            <a:r>
              <a:rPr lang="en-US" sz="3600" b="0" i="0" u="none" strike="noStrike" kern="1200" cap="none" spc="0" baseline="0" dirty="0">
                <a:solidFill>
                  <a:srgbClr val="000000"/>
                </a:solidFill>
                <a:uFillTx/>
                <a:latin typeface="Calibri"/>
              </a:rPr>
              <a:t>Application </a:t>
            </a:r>
            <a:r>
              <a:rPr lang="fr-FR" sz="3600" b="0" i="0" u="none" strike="noStrike" kern="1200" cap="none" spc="0" baseline="0" dirty="0">
                <a:solidFill>
                  <a:srgbClr val="000000"/>
                </a:solidFill>
                <a:uFillTx/>
                <a:latin typeface="Calibri"/>
              </a:rPr>
              <a:t>mobile pour la réservation de véhicules</a:t>
            </a:r>
            <a:endParaRPr lang="en-US" sz="3600" b="0" i="0" u="none" strike="noStrike" kern="1200" cap="none" spc="0" baseline="0" dirty="0">
              <a:solidFill>
                <a:srgbClr val="000000"/>
              </a:solidFill>
              <a:uFillTx/>
              <a:latin typeface="Calibri"/>
            </a:endParaRPr>
          </a:p>
        </p:txBody>
      </p:sp>
      <p:sp>
        <p:nvSpPr>
          <p:cNvPr id="31" name="Forme libre 11">
            <a:extLst>
              <a:ext uri="{FF2B5EF4-FFF2-40B4-BE49-F238E27FC236}">
                <a16:creationId xmlns:a16="http://schemas.microsoft.com/office/drawing/2014/main" id="{D2FE754E-5622-4054-A2F0-CB222FAC17A9}"/>
              </a:ext>
            </a:extLst>
          </p:cNvPr>
          <p:cNvSpPr/>
          <p:nvPr/>
        </p:nvSpPr>
        <p:spPr>
          <a:xfrm>
            <a:off x="3618842" y="1476271"/>
            <a:ext cx="1902656" cy="1517611"/>
          </a:xfrm>
          <a:custGeom>
            <a:avLst/>
            <a:gdLst>
              <a:gd name="f0" fmla="val 10800000"/>
              <a:gd name="f1" fmla="val 5400000"/>
              <a:gd name="f2" fmla="val 180"/>
              <a:gd name="f3" fmla="val w"/>
              <a:gd name="f4" fmla="val h"/>
              <a:gd name="f5" fmla="val 0"/>
              <a:gd name="f6" fmla="val 1517609"/>
              <a:gd name="f7" fmla="val 758805"/>
              <a:gd name="f8" fmla="val 339729"/>
              <a:gd name="f9" fmla="val 1177881"/>
              <a:gd name="f10" fmla="val 1517610"/>
              <a:gd name="f11" fmla="+- 0 0 -90"/>
              <a:gd name="f12" fmla="*/ f3 1 1517609"/>
              <a:gd name="f13" fmla="*/ f4 1 1517609"/>
              <a:gd name="f14" fmla="+- f6 0 f5"/>
              <a:gd name="f15" fmla="*/ f11 f0 1"/>
              <a:gd name="f16" fmla="*/ f14 1 1517609"/>
              <a:gd name="f17" fmla="*/ 0 f14 1"/>
              <a:gd name="f18" fmla="*/ 758805 f14 1"/>
              <a:gd name="f19" fmla="*/ 1517610 f14 1"/>
              <a:gd name="f20" fmla="*/ f15 1 f2"/>
              <a:gd name="f21" fmla="*/ f17 1 1517609"/>
              <a:gd name="f22" fmla="*/ f18 1 1517609"/>
              <a:gd name="f23" fmla="*/ f19 1 1517609"/>
              <a:gd name="f24" fmla="*/ f5 1 f16"/>
              <a:gd name="f25" fmla="*/ f6 1 f16"/>
              <a:gd name="f26" fmla="+- f20 0 f1"/>
              <a:gd name="f27" fmla="*/ f21 1 f16"/>
              <a:gd name="f28" fmla="*/ f22 1 f16"/>
              <a:gd name="f29" fmla="*/ f23 1 f16"/>
              <a:gd name="f30" fmla="*/ f24 f12 1"/>
              <a:gd name="f31" fmla="*/ f25 f12 1"/>
              <a:gd name="f32" fmla="*/ f25 f13 1"/>
              <a:gd name="f33" fmla="*/ f24 f13 1"/>
              <a:gd name="f34" fmla="*/ f27 f12 1"/>
              <a:gd name="f35" fmla="*/ f28 f13 1"/>
              <a:gd name="f36" fmla="*/ f28 f12 1"/>
              <a:gd name="f37" fmla="*/ f27 f13 1"/>
              <a:gd name="f38" fmla="*/ f29 f12 1"/>
              <a:gd name="f39" fmla="*/ f29 f13 1"/>
            </a:gdLst>
            <a:ahLst/>
            <a:cxnLst>
              <a:cxn ang="3cd4">
                <a:pos x="hc" y="t"/>
              </a:cxn>
              <a:cxn ang="0">
                <a:pos x="r" y="vc"/>
              </a:cxn>
              <a:cxn ang="cd4">
                <a:pos x="hc" y="b"/>
              </a:cxn>
              <a:cxn ang="cd2">
                <a:pos x="l" y="vc"/>
              </a:cxn>
              <a:cxn ang="f26">
                <a:pos x="f34" y="f35"/>
              </a:cxn>
              <a:cxn ang="f26">
                <a:pos x="f36" y="f37"/>
              </a:cxn>
              <a:cxn ang="f26">
                <a:pos x="f38" y="f35"/>
              </a:cxn>
              <a:cxn ang="f26">
                <a:pos x="f36" y="f39"/>
              </a:cxn>
              <a:cxn ang="f26">
                <a:pos x="f34" y="f35"/>
              </a:cxn>
            </a:cxnLst>
            <a:rect l="f30" t="f33" r="f31" b="f32"/>
            <a:pathLst>
              <a:path w="1517609" h="1517609">
                <a:moveTo>
                  <a:pt x="f5" y="f7"/>
                </a:moveTo>
                <a:cubicBezTo>
                  <a:pt x="f5" y="f8"/>
                  <a:pt x="f8" y="f5"/>
                  <a:pt x="f7" y="f5"/>
                </a:cubicBezTo>
                <a:cubicBezTo>
                  <a:pt x="f9" y="f5"/>
                  <a:pt x="f10" y="f8"/>
                  <a:pt x="f10" y="f7"/>
                </a:cubicBezTo>
                <a:cubicBezTo>
                  <a:pt x="f10" y="f9"/>
                  <a:pt x="f9" y="f10"/>
                  <a:pt x="f7" y="f10"/>
                </a:cubicBezTo>
                <a:cubicBezTo>
                  <a:pt x="f8" y="f10"/>
                  <a:pt x="f5" y="f9"/>
                  <a:pt x="f5" y="f7"/>
                </a:cubicBezTo>
                <a:close/>
              </a:path>
            </a:pathLst>
          </a:custGeom>
          <a:solidFill>
            <a:srgbClr val="43BEB9">
              <a:alpha val="50000"/>
            </a:srgbClr>
          </a:solidFill>
          <a:ln w="12701" cap="flat">
            <a:solidFill>
              <a:srgbClr val="FFFFFF"/>
            </a:solidFill>
            <a:prstDash val="solid"/>
            <a:miter/>
          </a:ln>
        </p:spPr>
        <p:txBody>
          <a:bodyPr vert="horz" wrap="square" lIns="245104" tIns="245104" rIns="245104" bIns="245104" anchor="ctr" anchorCtr="1" compatLnSpc="1">
            <a:noAutofit/>
          </a:bodyPr>
          <a:lstStyle/>
          <a:p>
            <a:pPr marL="0" marR="0" lvl="0" indent="0" algn="ctr" defTabSz="800100"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Client</a:t>
            </a:r>
            <a:endParaRPr lang="fr-FR" sz="1800" b="0" i="0" u="none" strike="noStrike" kern="1200" cap="none" spc="0" baseline="0" dirty="0">
              <a:solidFill>
                <a:srgbClr val="000000"/>
              </a:solidFill>
              <a:uFillTx/>
              <a:latin typeface="Calibri"/>
            </a:endParaRPr>
          </a:p>
        </p:txBody>
      </p:sp>
      <p:sp>
        <p:nvSpPr>
          <p:cNvPr id="32" name="Forme libre 12">
            <a:extLst>
              <a:ext uri="{FF2B5EF4-FFF2-40B4-BE49-F238E27FC236}">
                <a16:creationId xmlns:a16="http://schemas.microsoft.com/office/drawing/2014/main" id="{8C9EF921-2D19-4B86-9ED3-F45573E013F3}"/>
              </a:ext>
            </a:extLst>
          </p:cNvPr>
          <p:cNvSpPr/>
          <p:nvPr/>
        </p:nvSpPr>
        <p:spPr>
          <a:xfrm>
            <a:off x="5998639" y="4438305"/>
            <a:ext cx="1902656" cy="1517610"/>
          </a:xfrm>
          <a:custGeom>
            <a:avLst/>
            <a:gdLst>
              <a:gd name="f0" fmla="val 10800000"/>
              <a:gd name="f1" fmla="val 5400000"/>
              <a:gd name="f2" fmla="val 180"/>
              <a:gd name="f3" fmla="val w"/>
              <a:gd name="f4" fmla="val h"/>
              <a:gd name="f5" fmla="val 0"/>
              <a:gd name="f6" fmla="val 1517609"/>
              <a:gd name="f7" fmla="val 758805"/>
              <a:gd name="f8" fmla="val 339729"/>
              <a:gd name="f9" fmla="val 1177881"/>
              <a:gd name="f10" fmla="val 1517610"/>
              <a:gd name="f11" fmla="+- 0 0 -90"/>
              <a:gd name="f12" fmla="*/ f3 1 1517609"/>
              <a:gd name="f13" fmla="*/ f4 1 1517609"/>
              <a:gd name="f14" fmla="+- f6 0 f5"/>
              <a:gd name="f15" fmla="*/ f11 f0 1"/>
              <a:gd name="f16" fmla="*/ f14 1 1517609"/>
              <a:gd name="f17" fmla="*/ 0 f14 1"/>
              <a:gd name="f18" fmla="*/ 758805 f14 1"/>
              <a:gd name="f19" fmla="*/ 1517610 f14 1"/>
              <a:gd name="f20" fmla="*/ f15 1 f2"/>
              <a:gd name="f21" fmla="*/ f17 1 1517609"/>
              <a:gd name="f22" fmla="*/ f18 1 1517609"/>
              <a:gd name="f23" fmla="*/ f19 1 1517609"/>
              <a:gd name="f24" fmla="*/ f5 1 f16"/>
              <a:gd name="f25" fmla="*/ f6 1 f16"/>
              <a:gd name="f26" fmla="+- f20 0 f1"/>
              <a:gd name="f27" fmla="*/ f21 1 f16"/>
              <a:gd name="f28" fmla="*/ f22 1 f16"/>
              <a:gd name="f29" fmla="*/ f23 1 f16"/>
              <a:gd name="f30" fmla="*/ f24 f12 1"/>
              <a:gd name="f31" fmla="*/ f25 f12 1"/>
              <a:gd name="f32" fmla="*/ f25 f13 1"/>
              <a:gd name="f33" fmla="*/ f24 f13 1"/>
              <a:gd name="f34" fmla="*/ f27 f12 1"/>
              <a:gd name="f35" fmla="*/ f28 f13 1"/>
              <a:gd name="f36" fmla="*/ f28 f12 1"/>
              <a:gd name="f37" fmla="*/ f27 f13 1"/>
              <a:gd name="f38" fmla="*/ f29 f12 1"/>
              <a:gd name="f39" fmla="*/ f29 f13 1"/>
            </a:gdLst>
            <a:ahLst/>
            <a:cxnLst>
              <a:cxn ang="3cd4">
                <a:pos x="hc" y="t"/>
              </a:cxn>
              <a:cxn ang="0">
                <a:pos x="r" y="vc"/>
              </a:cxn>
              <a:cxn ang="cd4">
                <a:pos x="hc" y="b"/>
              </a:cxn>
              <a:cxn ang="cd2">
                <a:pos x="l" y="vc"/>
              </a:cxn>
              <a:cxn ang="f26">
                <a:pos x="f34" y="f35"/>
              </a:cxn>
              <a:cxn ang="f26">
                <a:pos x="f36" y="f37"/>
              </a:cxn>
              <a:cxn ang="f26">
                <a:pos x="f38" y="f35"/>
              </a:cxn>
              <a:cxn ang="f26">
                <a:pos x="f36" y="f39"/>
              </a:cxn>
              <a:cxn ang="f26">
                <a:pos x="f34" y="f35"/>
              </a:cxn>
            </a:cxnLst>
            <a:rect l="f30" t="f33" r="f31" b="f32"/>
            <a:pathLst>
              <a:path w="1517609" h="1517609">
                <a:moveTo>
                  <a:pt x="f5" y="f7"/>
                </a:moveTo>
                <a:cubicBezTo>
                  <a:pt x="f5" y="f8"/>
                  <a:pt x="f8" y="f5"/>
                  <a:pt x="f7" y="f5"/>
                </a:cubicBezTo>
                <a:cubicBezTo>
                  <a:pt x="f9" y="f5"/>
                  <a:pt x="f10" y="f8"/>
                  <a:pt x="f10" y="f7"/>
                </a:cubicBezTo>
                <a:cubicBezTo>
                  <a:pt x="f10" y="f9"/>
                  <a:pt x="f9" y="f10"/>
                  <a:pt x="f7" y="f10"/>
                </a:cubicBezTo>
                <a:cubicBezTo>
                  <a:pt x="f8" y="f10"/>
                  <a:pt x="f5" y="f9"/>
                  <a:pt x="f5" y="f7"/>
                </a:cubicBezTo>
                <a:close/>
              </a:path>
            </a:pathLst>
          </a:custGeom>
          <a:solidFill>
            <a:srgbClr val="45B664">
              <a:alpha val="50000"/>
            </a:srgbClr>
          </a:solidFill>
          <a:ln w="12701" cap="flat">
            <a:solidFill>
              <a:srgbClr val="FFFFFF"/>
            </a:solidFill>
            <a:prstDash val="solid"/>
            <a:miter/>
          </a:ln>
        </p:spPr>
        <p:txBody>
          <a:bodyPr vert="horz" wrap="square" lIns="245104" tIns="245104" rIns="245104" bIns="245104" anchor="ctr" anchorCtr="1" compatLnSpc="1">
            <a:noAutofit/>
          </a:bodyPr>
          <a:lstStyle/>
          <a:p>
            <a:pPr marL="0" marR="0" lvl="0" indent="0" algn="ctr" defTabSz="800100"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800" b="0" i="0" u="none" strike="noStrike" kern="0" cap="none" spc="0" baseline="0" dirty="0" err="1">
                <a:solidFill>
                  <a:srgbClr val="000000"/>
                </a:solidFill>
                <a:uFillTx/>
                <a:latin typeface="Calibri"/>
              </a:rPr>
              <a:t>Administrateur</a:t>
            </a:r>
            <a:endParaRPr lang="fr-FR" sz="1800" b="0" i="0" u="none" strike="noStrike" kern="1200" cap="none" spc="0" baseline="0" dirty="0">
              <a:solidFill>
                <a:srgbClr val="000000"/>
              </a:solidFill>
              <a:uFillTx/>
              <a:latin typeface="Calibri"/>
            </a:endParaRPr>
          </a:p>
        </p:txBody>
      </p:sp>
      <p:sp>
        <p:nvSpPr>
          <p:cNvPr id="33" name="Forme libre 13">
            <a:extLst>
              <a:ext uri="{FF2B5EF4-FFF2-40B4-BE49-F238E27FC236}">
                <a16:creationId xmlns:a16="http://schemas.microsoft.com/office/drawing/2014/main" id="{62E5CFDB-CD37-4E2A-A666-621276115CE0}"/>
              </a:ext>
            </a:extLst>
          </p:cNvPr>
          <p:cNvSpPr/>
          <p:nvPr/>
        </p:nvSpPr>
        <p:spPr>
          <a:xfrm>
            <a:off x="1537312" y="4438305"/>
            <a:ext cx="1902656" cy="1517611"/>
          </a:xfrm>
          <a:custGeom>
            <a:avLst/>
            <a:gdLst>
              <a:gd name="f0" fmla="val 10800000"/>
              <a:gd name="f1" fmla="val 5400000"/>
              <a:gd name="f2" fmla="val 180"/>
              <a:gd name="f3" fmla="val w"/>
              <a:gd name="f4" fmla="val h"/>
              <a:gd name="f5" fmla="val 0"/>
              <a:gd name="f6" fmla="val 1517609"/>
              <a:gd name="f7" fmla="val 758805"/>
              <a:gd name="f8" fmla="val 339729"/>
              <a:gd name="f9" fmla="val 1177881"/>
              <a:gd name="f10" fmla="val 1517610"/>
              <a:gd name="f11" fmla="+- 0 0 -90"/>
              <a:gd name="f12" fmla="*/ f3 1 1517609"/>
              <a:gd name="f13" fmla="*/ f4 1 1517609"/>
              <a:gd name="f14" fmla="+- f6 0 f5"/>
              <a:gd name="f15" fmla="*/ f11 f0 1"/>
              <a:gd name="f16" fmla="*/ f14 1 1517609"/>
              <a:gd name="f17" fmla="*/ 0 f14 1"/>
              <a:gd name="f18" fmla="*/ 758805 f14 1"/>
              <a:gd name="f19" fmla="*/ 1517610 f14 1"/>
              <a:gd name="f20" fmla="*/ f15 1 f2"/>
              <a:gd name="f21" fmla="*/ f17 1 1517609"/>
              <a:gd name="f22" fmla="*/ f18 1 1517609"/>
              <a:gd name="f23" fmla="*/ f19 1 1517609"/>
              <a:gd name="f24" fmla="*/ f5 1 f16"/>
              <a:gd name="f25" fmla="*/ f6 1 f16"/>
              <a:gd name="f26" fmla="+- f20 0 f1"/>
              <a:gd name="f27" fmla="*/ f21 1 f16"/>
              <a:gd name="f28" fmla="*/ f22 1 f16"/>
              <a:gd name="f29" fmla="*/ f23 1 f16"/>
              <a:gd name="f30" fmla="*/ f24 f12 1"/>
              <a:gd name="f31" fmla="*/ f25 f12 1"/>
              <a:gd name="f32" fmla="*/ f25 f13 1"/>
              <a:gd name="f33" fmla="*/ f24 f13 1"/>
              <a:gd name="f34" fmla="*/ f27 f12 1"/>
              <a:gd name="f35" fmla="*/ f28 f13 1"/>
              <a:gd name="f36" fmla="*/ f28 f12 1"/>
              <a:gd name="f37" fmla="*/ f27 f13 1"/>
              <a:gd name="f38" fmla="*/ f29 f12 1"/>
              <a:gd name="f39" fmla="*/ f29 f13 1"/>
            </a:gdLst>
            <a:ahLst/>
            <a:cxnLst>
              <a:cxn ang="3cd4">
                <a:pos x="hc" y="t"/>
              </a:cxn>
              <a:cxn ang="0">
                <a:pos x="r" y="vc"/>
              </a:cxn>
              <a:cxn ang="cd4">
                <a:pos x="hc" y="b"/>
              </a:cxn>
              <a:cxn ang="cd2">
                <a:pos x="l" y="vc"/>
              </a:cxn>
              <a:cxn ang="f26">
                <a:pos x="f34" y="f35"/>
              </a:cxn>
              <a:cxn ang="f26">
                <a:pos x="f36" y="f37"/>
              </a:cxn>
              <a:cxn ang="f26">
                <a:pos x="f38" y="f35"/>
              </a:cxn>
              <a:cxn ang="f26">
                <a:pos x="f36" y="f39"/>
              </a:cxn>
              <a:cxn ang="f26">
                <a:pos x="f34" y="f35"/>
              </a:cxn>
            </a:cxnLst>
            <a:rect l="f30" t="f33" r="f31" b="f32"/>
            <a:pathLst>
              <a:path w="1517609" h="1517609">
                <a:moveTo>
                  <a:pt x="f5" y="f7"/>
                </a:moveTo>
                <a:cubicBezTo>
                  <a:pt x="f5" y="f8"/>
                  <a:pt x="f8" y="f5"/>
                  <a:pt x="f7" y="f5"/>
                </a:cubicBezTo>
                <a:cubicBezTo>
                  <a:pt x="f9" y="f5"/>
                  <a:pt x="f10" y="f8"/>
                  <a:pt x="f10" y="f7"/>
                </a:cubicBezTo>
                <a:cubicBezTo>
                  <a:pt x="f10" y="f9"/>
                  <a:pt x="f9" y="f10"/>
                  <a:pt x="f7" y="f10"/>
                </a:cubicBezTo>
                <a:cubicBezTo>
                  <a:pt x="f8" y="f10"/>
                  <a:pt x="f5" y="f9"/>
                  <a:pt x="f5" y="f7"/>
                </a:cubicBezTo>
                <a:close/>
              </a:path>
            </a:pathLst>
          </a:custGeom>
          <a:solidFill>
            <a:srgbClr val="70AD47">
              <a:alpha val="50000"/>
            </a:srgbClr>
          </a:solidFill>
          <a:ln w="12701" cap="flat">
            <a:solidFill>
              <a:srgbClr val="FFFFFF"/>
            </a:solidFill>
            <a:prstDash val="solid"/>
            <a:miter/>
          </a:ln>
        </p:spPr>
        <p:txBody>
          <a:bodyPr vert="horz" wrap="square" lIns="245104" tIns="245104" rIns="245104" bIns="245104" anchor="ctr" anchorCtr="1" compatLnSpc="1">
            <a:noAutofit/>
          </a:bodyPr>
          <a:lstStyle/>
          <a:p>
            <a:pPr marL="0" marR="0" lvl="0" indent="0" algn="ctr" defTabSz="800100"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Directeur de location</a:t>
            </a:r>
          </a:p>
        </p:txBody>
      </p:sp>
      <p:sp>
        <p:nvSpPr>
          <p:cNvPr id="34" name="Rectangle 33">
            <a:extLst>
              <a:ext uri="{FF2B5EF4-FFF2-40B4-BE49-F238E27FC236}">
                <a16:creationId xmlns:a16="http://schemas.microsoft.com/office/drawing/2014/main" id="{560955AB-EEF0-4590-A5F6-0FFD2108B453}"/>
              </a:ext>
            </a:extLst>
          </p:cNvPr>
          <p:cNvSpPr/>
          <p:nvPr/>
        </p:nvSpPr>
        <p:spPr>
          <a:xfrm>
            <a:off x="5331570" y="892022"/>
            <a:ext cx="2629246"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Diagramme de séquence système</a:t>
            </a:r>
            <a:endParaRPr dirty="0">
              <a:solidFill>
                <a:schemeClr val="bg1">
                  <a:lumMod val="65000"/>
                </a:schemeClr>
              </a:solidFill>
              <a:latin typeface="Agency FB" pitchFamily="34" charset="0"/>
            </a:endParaRPr>
          </a:p>
        </p:txBody>
      </p:sp>
      <p:sp>
        <p:nvSpPr>
          <p:cNvPr id="36" name="Rectangle 35">
            <a:extLst>
              <a:ext uri="{FF2B5EF4-FFF2-40B4-BE49-F238E27FC236}">
                <a16:creationId xmlns:a16="http://schemas.microsoft.com/office/drawing/2014/main" id="{BEC9891B-CE31-4D1B-8BF3-B908AAF8DDD2}"/>
              </a:ext>
            </a:extLst>
          </p:cNvPr>
          <p:cNvSpPr/>
          <p:nvPr/>
        </p:nvSpPr>
        <p:spPr>
          <a:xfrm>
            <a:off x="7960816" y="892022"/>
            <a:ext cx="851515"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Maquette</a:t>
            </a:r>
            <a:endParaRPr dirty="0">
              <a:solidFill>
                <a:schemeClr val="bg1">
                  <a:lumMod val="65000"/>
                </a:schemeClr>
              </a:solidFill>
              <a:latin typeface="Agency FB" pitchFamily="34" charset="0"/>
            </a:endParaRPr>
          </a:p>
        </p:txBody>
      </p:sp>
      <p:sp>
        <p:nvSpPr>
          <p:cNvPr id="37" name="Rectangle 36">
            <a:extLst>
              <a:ext uri="{FF2B5EF4-FFF2-40B4-BE49-F238E27FC236}">
                <a16:creationId xmlns:a16="http://schemas.microsoft.com/office/drawing/2014/main" id="{66F9F6EF-1EB5-48AD-989E-1342E4EE3C11}"/>
              </a:ext>
            </a:extLst>
          </p:cNvPr>
          <p:cNvSpPr/>
          <p:nvPr/>
        </p:nvSpPr>
        <p:spPr>
          <a:xfrm>
            <a:off x="3265052" y="892022"/>
            <a:ext cx="1991251"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non fonctionnels</a:t>
            </a:r>
            <a:endParaRPr dirty="0">
              <a:solidFill>
                <a:schemeClr val="bg1">
                  <a:lumMod val="65000"/>
                </a:schemeClr>
              </a:solidFill>
              <a:latin typeface="Agency FB" pitchFamily="34" charset="0"/>
            </a:endParaRPr>
          </a:p>
        </p:txBody>
      </p:sp>
    </p:spTree>
    <p:extLst>
      <p:ext uri="{BB962C8B-B14F-4D97-AF65-F5344CB8AC3E}">
        <p14:creationId xmlns:p14="http://schemas.microsoft.com/office/powerpoint/2010/main" val="86854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11</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756236" y="135717"/>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ea typeface="+mn-ea"/>
                <a:cs typeface="+mn-cs"/>
              </a:rPr>
              <a:t>Conception</a:t>
            </a:r>
          </a:p>
        </p:txBody>
      </p:sp>
      <p:sp>
        <p:nvSpPr>
          <p:cNvPr id="53" name="Rectangle 7"/>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4103941" y="15596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5521498" y="121309"/>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42543" y="901735"/>
            <a:ext cx="808235"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Acteurs</a:t>
            </a:r>
            <a:endParaRPr lang="fr-FR" dirty="0">
              <a:solidFill>
                <a:schemeClr val="bg1">
                  <a:lumMod val="65000"/>
                </a:schemeClr>
              </a:solidFill>
              <a:latin typeface="Agency FB" pitchFamily="34" charset="0"/>
            </a:endParaRPr>
          </a:p>
        </p:txBody>
      </p:sp>
      <p:sp>
        <p:nvSpPr>
          <p:cNvPr id="20" name="Freeform 5" descr="&lt;LOGICA_QUOTE_LEFT&gt;"/>
          <p:cNvSpPr>
            <a:spLocks/>
          </p:cNvSpPr>
          <p:nvPr/>
        </p:nvSpPr>
        <p:spPr bwMode="gray">
          <a:xfrm>
            <a:off x="1443286" y="851032"/>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3112895" y="855158"/>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3" name="Rectangle 22"/>
          <p:cNvSpPr/>
          <p:nvPr/>
        </p:nvSpPr>
        <p:spPr>
          <a:xfrm>
            <a:off x="1445327" y="907654"/>
            <a:ext cx="1798890"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Besoins</a:t>
            </a:r>
            <a:r>
              <a:rPr lang="fr-MA" dirty="0">
                <a:solidFill>
                  <a:schemeClr val="bg1">
                    <a:lumMod val="65000"/>
                  </a:schemeClr>
                </a:solidFill>
                <a:latin typeface="Agency FB" pitchFamily="34" charset="0"/>
              </a:rPr>
              <a:t> </a:t>
            </a:r>
            <a:r>
              <a:rPr lang="fr-MA" b="1" dirty="0">
                <a:latin typeface="Agency FB" pitchFamily="34" charset="0"/>
              </a:rPr>
              <a:t>fonctionnels</a:t>
            </a:r>
            <a:endParaRPr lang="fr-FR" b="1" dirty="0">
              <a:latin typeface="Agency FB" pitchFamily="34" charset="0"/>
            </a:endParaRPr>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260678" y="168476"/>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b="1" dirty="0">
                <a:solidFill>
                  <a:schemeClr val="tx1"/>
                </a:solidFill>
              </a:rPr>
              <a:t>Analyse et Maquettage</a:t>
            </a:r>
            <a:endParaRPr sz="2200" b="1" dirty="0">
              <a:solidFill>
                <a:schemeClr val="tx1"/>
              </a:solidFill>
            </a:endParaRPr>
          </a:p>
          <a:p>
            <a:endParaRPr lang="fr-FR" sz="2400" dirty="0"/>
          </a:p>
        </p:txBody>
      </p:sp>
      <p:sp>
        <p:nvSpPr>
          <p:cNvPr id="34" name="Rectangle 33">
            <a:extLst>
              <a:ext uri="{FF2B5EF4-FFF2-40B4-BE49-F238E27FC236}">
                <a16:creationId xmlns:a16="http://schemas.microsoft.com/office/drawing/2014/main" id="{560955AB-EEF0-4590-A5F6-0FFD2108B453}"/>
              </a:ext>
            </a:extLst>
          </p:cNvPr>
          <p:cNvSpPr/>
          <p:nvPr/>
        </p:nvSpPr>
        <p:spPr>
          <a:xfrm>
            <a:off x="5331570" y="892022"/>
            <a:ext cx="2629246"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Diagramme de séquence système</a:t>
            </a:r>
            <a:endParaRPr dirty="0">
              <a:solidFill>
                <a:schemeClr val="bg1">
                  <a:lumMod val="65000"/>
                </a:schemeClr>
              </a:solidFill>
              <a:latin typeface="Agency FB" pitchFamily="34" charset="0"/>
            </a:endParaRPr>
          </a:p>
        </p:txBody>
      </p:sp>
      <p:sp>
        <p:nvSpPr>
          <p:cNvPr id="36" name="Rectangle 35">
            <a:extLst>
              <a:ext uri="{FF2B5EF4-FFF2-40B4-BE49-F238E27FC236}">
                <a16:creationId xmlns:a16="http://schemas.microsoft.com/office/drawing/2014/main" id="{BEC9891B-CE31-4D1B-8BF3-B908AAF8DDD2}"/>
              </a:ext>
            </a:extLst>
          </p:cNvPr>
          <p:cNvSpPr/>
          <p:nvPr/>
        </p:nvSpPr>
        <p:spPr>
          <a:xfrm>
            <a:off x="7960816" y="892022"/>
            <a:ext cx="851515"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Maquette</a:t>
            </a:r>
            <a:endParaRPr dirty="0">
              <a:solidFill>
                <a:schemeClr val="bg1">
                  <a:lumMod val="65000"/>
                </a:schemeClr>
              </a:solidFill>
              <a:latin typeface="Agency FB" pitchFamily="34" charset="0"/>
            </a:endParaRPr>
          </a:p>
        </p:txBody>
      </p:sp>
      <p:sp>
        <p:nvSpPr>
          <p:cNvPr id="37" name="Rectangle 36">
            <a:extLst>
              <a:ext uri="{FF2B5EF4-FFF2-40B4-BE49-F238E27FC236}">
                <a16:creationId xmlns:a16="http://schemas.microsoft.com/office/drawing/2014/main" id="{66F9F6EF-1EB5-48AD-989E-1342E4EE3C11}"/>
              </a:ext>
            </a:extLst>
          </p:cNvPr>
          <p:cNvSpPr/>
          <p:nvPr/>
        </p:nvSpPr>
        <p:spPr>
          <a:xfrm>
            <a:off x="3265052" y="892022"/>
            <a:ext cx="1991251"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non fonctionnels</a:t>
            </a:r>
            <a:endParaRPr dirty="0">
              <a:solidFill>
                <a:schemeClr val="bg1">
                  <a:lumMod val="65000"/>
                </a:schemeClr>
              </a:solidFill>
              <a:latin typeface="Agency FB" pitchFamily="34" charset="0"/>
            </a:endParaRPr>
          </a:p>
        </p:txBody>
      </p:sp>
      <p:pic>
        <p:nvPicPr>
          <p:cNvPr id="7" name="Picture 6">
            <a:extLst>
              <a:ext uri="{FF2B5EF4-FFF2-40B4-BE49-F238E27FC236}">
                <a16:creationId xmlns:a16="http://schemas.microsoft.com/office/drawing/2014/main" id="{9561228D-8376-45A4-889C-9D1A15F4342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24195" y="1943759"/>
            <a:ext cx="6836621" cy="4190187"/>
          </a:xfrm>
          <a:prstGeom prst="rect">
            <a:avLst/>
          </a:prstGeom>
        </p:spPr>
      </p:pic>
      <p:sp>
        <p:nvSpPr>
          <p:cNvPr id="8" name="Rectangle 7">
            <a:extLst>
              <a:ext uri="{FF2B5EF4-FFF2-40B4-BE49-F238E27FC236}">
                <a16:creationId xmlns:a16="http://schemas.microsoft.com/office/drawing/2014/main" id="{8AEF0B0A-2FE6-4028-BF81-59566C42185C}"/>
              </a:ext>
            </a:extLst>
          </p:cNvPr>
          <p:cNvSpPr/>
          <p:nvPr/>
        </p:nvSpPr>
        <p:spPr>
          <a:xfrm>
            <a:off x="631475" y="1514909"/>
            <a:ext cx="3241913" cy="369332"/>
          </a:xfrm>
          <a:prstGeom prst="rect">
            <a:avLst/>
          </a:prstGeom>
        </p:spPr>
        <p:txBody>
          <a:bodyPr wrap="none">
            <a:spAutoFit/>
          </a:bodyPr>
          <a:lstStyle/>
          <a:p>
            <a:r>
              <a:rPr lang="fr-FR" b="1" dirty="0">
                <a:solidFill>
                  <a:schemeClr val="tx2"/>
                </a:solidFill>
                <a:effectLst>
                  <a:outerShdw blurRad="38100" dist="38100" dir="2700000" algn="tl">
                    <a:srgbClr val="000000">
                      <a:alpha val="43137"/>
                    </a:srgbClr>
                  </a:outerShdw>
                </a:effectLst>
              </a:rPr>
              <a:t>Diagramme de cas d’utilisation :</a:t>
            </a:r>
          </a:p>
        </p:txBody>
      </p:sp>
    </p:spTree>
    <p:extLst>
      <p:ext uri="{BB962C8B-B14F-4D97-AF65-F5344CB8AC3E}">
        <p14:creationId xmlns:p14="http://schemas.microsoft.com/office/powerpoint/2010/main" val="742907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12</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756236" y="135717"/>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ea typeface="+mn-ea"/>
                <a:cs typeface="+mn-cs"/>
              </a:rPr>
              <a:t>Conception</a:t>
            </a:r>
          </a:p>
        </p:txBody>
      </p:sp>
      <p:sp>
        <p:nvSpPr>
          <p:cNvPr id="53" name="Rectangle 7"/>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4103941" y="15596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5521498" y="121309"/>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42543" y="901735"/>
            <a:ext cx="808235"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Acteurs</a:t>
            </a:r>
            <a:endParaRPr lang="fr-FR" dirty="0">
              <a:solidFill>
                <a:schemeClr val="bg1">
                  <a:lumMod val="65000"/>
                </a:schemeClr>
              </a:solidFill>
              <a:latin typeface="Agency FB" pitchFamily="34" charset="0"/>
            </a:endParaRPr>
          </a:p>
        </p:txBody>
      </p:sp>
      <p:sp>
        <p:nvSpPr>
          <p:cNvPr id="20" name="Freeform 5" descr="&lt;LOGICA_QUOTE_LEFT&gt;"/>
          <p:cNvSpPr>
            <a:spLocks/>
          </p:cNvSpPr>
          <p:nvPr/>
        </p:nvSpPr>
        <p:spPr bwMode="gray">
          <a:xfrm>
            <a:off x="3180116" y="850492"/>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5229976" y="826548"/>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3" name="Rectangle 22"/>
          <p:cNvSpPr/>
          <p:nvPr/>
        </p:nvSpPr>
        <p:spPr>
          <a:xfrm>
            <a:off x="1448096" y="895893"/>
            <a:ext cx="1685077"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fonctionnels</a:t>
            </a:r>
            <a:endParaRPr lang="fr-FR" dirty="0">
              <a:solidFill>
                <a:schemeClr val="bg1">
                  <a:lumMod val="65000"/>
                </a:schemeClr>
              </a:solidFill>
              <a:latin typeface="Agency FB" pitchFamily="34" charset="0"/>
            </a:endParaRPr>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260678" y="168476"/>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FR" sz="2200" b="1" dirty="0">
                <a:solidFill>
                  <a:schemeClr val="tx1"/>
                </a:solidFill>
              </a:rPr>
              <a:t>Analyse et Maquettage</a:t>
            </a:r>
          </a:p>
          <a:p>
            <a:endParaRPr lang="fr-FR" sz="2400" dirty="0"/>
          </a:p>
        </p:txBody>
      </p:sp>
      <p:sp>
        <p:nvSpPr>
          <p:cNvPr id="34" name="Rectangle 33">
            <a:extLst>
              <a:ext uri="{FF2B5EF4-FFF2-40B4-BE49-F238E27FC236}">
                <a16:creationId xmlns:a16="http://schemas.microsoft.com/office/drawing/2014/main" id="{560955AB-EEF0-4590-A5F6-0FFD2108B453}"/>
              </a:ext>
            </a:extLst>
          </p:cNvPr>
          <p:cNvSpPr/>
          <p:nvPr/>
        </p:nvSpPr>
        <p:spPr>
          <a:xfrm>
            <a:off x="5331570" y="892022"/>
            <a:ext cx="2629246"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Diagramme de séquence système</a:t>
            </a:r>
            <a:endParaRPr dirty="0">
              <a:solidFill>
                <a:schemeClr val="bg1">
                  <a:lumMod val="65000"/>
                </a:schemeClr>
              </a:solidFill>
              <a:latin typeface="Agency FB" pitchFamily="34" charset="0"/>
            </a:endParaRPr>
          </a:p>
        </p:txBody>
      </p:sp>
      <p:sp>
        <p:nvSpPr>
          <p:cNvPr id="36" name="Rectangle 35">
            <a:extLst>
              <a:ext uri="{FF2B5EF4-FFF2-40B4-BE49-F238E27FC236}">
                <a16:creationId xmlns:a16="http://schemas.microsoft.com/office/drawing/2014/main" id="{BEC9891B-CE31-4D1B-8BF3-B908AAF8DDD2}"/>
              </a:ext>
            </a:extLst>
          </p:cNvPr>
          <p:cNvSpPr/>
          <p:nvPr/>
        </p:nvSpPr>
        <p:spPr>
          <a:xfrm>
            <a:off x="7960816" y="892022"/>
            <a:ext cx="851515"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Maquette</a:t>
            </a:r>
            <a:endParaRPr dirty="0">
              <a:solidFill>
                <a:schemeClr val="bg1">
                  <a:lumMod val="65000"/>
                </a:schemeClr>
              </a:solidFill>
              <a:latin typeface="Agency FB" pitchFamily="34" charset="0"/>
            </a:endParaRPr>
          </a:p>
        </p:txBody>
      </p:sp>
      <p:sp>
        <p:nvSpPr>
          <p:cNvPr id="37" name="Rectangle 36">
            <a:extLst>
              <a:ext uri="{FF2B5EF4-FFF2-40B4-BE49-F238E27FC236}">
                <a16:creationId xmlns:a16="http://schemas.microsoft.com/office/drawing/2014/main" id="{66F9F6EF-1EB5-48AD-989E-1342E4EE3C11}"/>
              </a:ext>
            </a:extLst>
          </p:cNvPr>
          <p:cNvSpPr/>
          <p:nvPr/>
        </p:nvSpPr>
        <p:spPr>
          <a:xfrm>
            <a:off x="3199255" y="904206"/>
            <a:ext cx="2132315"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Besoins non fonctionnels</a:t>
            </a:r>
            <a:endParaRPr lang="fr-FR" b="1" dirty="0">
              <a:latin typeface="Agency FB" pitchFamily="34" charset="0"/>
            </a:endParaRPr>
          </a:p>
        </p:txBody>
      </p:sp>
      <p:sp>
        <p:nvSpPr>
          <p:cNvPr id="9" name="TextBox 8">
            <a:extLst>
              <a:ext uri="{FF2B5EF4-FFF2-40B4-BE49-F238E27FC236}">
                <a16:creationId xmlns:a16="http://schemas.microsoft.com/office/drawing/2014/main" id="{57DE1E92-DEBD-42F9-A83B-C1B31479EA7C}"/>
              </a:ext>
            </a:extLst>
          </p:cNvPr>
          <p:cNvSpPr txBox="1"/>
          <p:nvPr/>
        </p:nvSpPr>
        <p:spPr>
          <a:xfrm>
            <a:off x="1115568" y="2395728"/>
            <a:ext cx="3165571" cy="2246769"/>
          </a:xfrm>
          <a:prstGeom prst="rect">
            <a:avLst/>
          </a:prstGeom>
          <a:noFill/>
        </p:spPr>
        <p:txBody>
          <a:bodyPr wrap="square" rtlCol="0">
            <a:spAutoFit/>
          </a:bodyPr>
          <a:lstStyle/>
          <a:p>
            <a:pPr marL="285750" indent="-285750">
              <a:buFont typeface="Wingdings" panose="05000000000000000000" pitchFamily="2" charset="2"/>
              <a:buChar char="Ø"/>
            </a:pPr>
            <a:r>
              <a:rPr lang="fr-FR" sz="2000" dirty="0">
                <a:latin typeface="Times New Roman" panose="02020603050405020304" pitchFamily="18" charset="0"/>
                <a:cs typeface="Times New Roman" panose="02020603050405020304" pitchFamily="18" charset="0"/>
              </a:rPr>
              <a:t>Ergonomie</a:t>
            </a:r>
          </a:p>
          <a:p>
            <a:endParaRPr lang="fr-FR"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000" dirty="0">
                <a:latin typeface="Times New Roman" panose="02020603050405020304" pitchFamily="18" charset="0"/>
                <a:cs typeface="Times New Roman" panose="02020603050405020304" pitchFamily="18" charset="0"/>
              </a:rPr>
              <a:t>Sécurité</a:t>
            </a:r>
          </a:p>
          <a:p>
            <a:endParaRPr lang="fr-FR"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000" dirty="0">
                <a:latin typeface="Times New Roman" panose="02020603050405020304" pitchFamily="18" charset="0"/>
                <a:cs typeface="Times New Roman" panose="02020603050405020304" pitchFamily="18" charset="0"/>
              </a:rPr>
              <a:t>Extensibilité</a:t>
            </a:r>
          </a:p>
          <a:p>
            <a:endParaRPr lang="fr-FR"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000" dirty="0">
                <a:latin typeface="Times New Roman" panose="02020603050405020304" pitchFamily="18" charset="0"/>
                <a:cs typeface="Times New Roman" panose="02020603050405020304" pitchFamily="18" charset="0"/>
              </a:rPr>
              <a:t>Portabilité</a:t>
            </a:r>
          </a:p>
        </p:txBody>
      </p:sp>
    </p:spTree>
    <p:extLst>
      <p:ext uri="{BB962C8B-B14F-4D97-AF65-F5344CB8AC3E}">
        <p14:creationId xmlns:p14="http://schemas.microsoft.com/office/powerpoint/2010/main" val="1486915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13</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756236" y="135717"/>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ea typeface="+mn-ea"/>
                <a:cs typeface="+mn-cs"/>
              </a:rPr>
              <a:t>Conception</a:t>
            </a:r>
          </a:p>
        </p:txBody>
      </p:sp>
      <p:sp>
        <p:nvSpPr>
          <p:cNvPr id="53" name="Rectangle 7"/>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4103941" y="15596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5521498" y="121309"/>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42543" y="901735"/>
            <a:ext cx="808235"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Acteurs</a:t>
            </a:r>
            <a:endParaRPr lang="fr-FR" dirty="0">
              <a:solidFill>
                <a:schemeClr val="bg1">
                  <a:lumMod val="65000"/>
                </a:schemeClr>
              </a:solidFill>
              <a:latin typeface="Agency FB" pitchFamily="34" charset="0"/>
            </a:endParaRPr>
          </a:p>
        </p:txBody>
      </p:sp>
      <p:sp>
        <p:nvSpPr>
          <p:cNvPr id="20" name="Freeform 5" descr="&lt;LOGICA_QUOTE_LEFT&gt;"/>
          <p:cNvSpPr>
            <a:spLocks/>
          </p:cNvSpPr>
          <p:nvPr/>
        </p:nvSpPr>
        <p:spPr bwMode="gray">
          <a:xfrm>
            <a:off x="4953129" y="80099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7753165" y="79008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3" name="Rectangle 22"/>
          <p:cNvSpPr/>
          <p:nvPr/>
        </p:nvSpPr>
        <p:spPr>
          <a:xfrm>
            <a:off x="1356325" y="897342"/>
            <a:ext cx="1685077"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fonctionnels</a:t>
            </a:r>
            <a:endParaRPr lang="fr-FR" dirty="0">
              <a:solidFill>
                <a:schemeClr val="bg1">
                  <a:lumMod val="65000"/>
                </a:schemeClr>
              </a:solidFill>
              <a:latin typeface="Agency FB" pitchFamily="34" charset="0"/>
            </a:endParaRPr>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260678" y="168476"/>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b="1" dirty="0">
                <a:solidFill>
                  <a:schemeClr val="tx1"/>
                </a:solidFill>
              </a:rPr>
              <a:t>Analyse et Maquettage</a:t>
            </a:r>
            <a:endParaRPr sz="2200" b="1" dirty="0">
              <a:solidFill>
                <a:schemeClr val="tx1"/>
              </a:solidFill>
            </a:endParaRPr>
          </a:p>
          <a:p>
            <a:endParaRPr lang="fr-FR" sz="2400" dirty="0"/>
          </a:p>
        </p:txBody>
      </p:sp>
      <p:sp>
        <p:nvSpPr>
          <p:cNvPr id="34" name="Rectangle 33">
            <a:extLst>
              <a:ext uri="{FF2B5EF4-FFF2-40B4-BE49-F238E27FC236}">
                <a16:creationId xmlns:a16="http://schemas.microsoft.com/office/drawing/2014/main" id="{560955AB-EEF0-4590-A5F6-0FFD2108B453}"/>
              </a:ext>
            </a:extLst>
          </p:cNvPr>
          <p:cNvSpPr/>
          <p:nvPr/>
        </p:nvSpPr>
        <p:spPr>
          <a:xfrm>
            <a:off x="5004677" y="892782"/>
            <a:ext cx="2823209"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Diagramme de séquence système</a:t>
            </a:r>
            <a:endParaRPr lang="fr-FR" b="1" dirty="0">
              <a:latin typeface="Agency FB" pitchFamily="34" charset="0"/>
            </a:endParaRPr>
          </a:p>
        </p:txBody>
      </p:sp>
      <p:sp>
        <p:nvSpPr>
          <p:cNvPr id="36" name="Rectangle 35">
            <a:extLst>
              <a:ext uri="{FF2B5EF4-FFF2-40B4-BE49-F238E27FC236}">
                <a16:creationId xmlns:a16="http://schemas.microsoft.com/office/drawing/2014/main" id="{BEC9891B-CE31-4D1B-8BF3-B908AAF8DDD2}"/>
              </a:ext>
            </a:extLst>
          </p:cNvPr>
          <p:cNvSpPr/>
          <p:nvPr/>
        </p:nvSpPr>
        <p:spPr>
          <a:xfrm>
            <a:off x="8022204" y="914893"/>
            <a:ext cx="851515"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Maquette</a:t>
            </a:r>
            <a:endParaRPr dirty="0">
              <a:solidFill>
                <a:schemeClr val="bg1">
                  <a:lumMod val="65000"/>
                </a:schemeClr>
              </a:solidFill>
              <a:latin typeface="Agency FB" pitchFamily="34" charset="0"/>
            </a:endParaRPr>
          </a:p>
        </p:txBody>
      </p:sp>
      <p:sp>
        <p:nvSpPr>
          <p:cNvPr id="37" name="Rectangle 36">
            <a:extLst>
              <a:ext uri="{FF2B5EF4-FFF2-40B4-BE49-F238E27FC236}">
                <a16:creationId xmlns:a16="http://schemas.microsoft.com/office/drawing/2014/main" id="{66F9F6EF-1EB5-48AD-989E-1342E4EE3C11}"/>
              </a:ext>
            </a:extLst>
          </p:cNvPr>
          <p:cNvSpPr/>
          <p:nvPr/>
        </p:nvSpPr>
        <p:spPr>
          <a:xfrm>
            <a:off x="2954360" y="892782"/>
            <a:ext cx="1991251"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non fonctionnels</a:t>
            </a:r>
            <a:endParaRPr lang="fr-FR" dirty="0">
              <a:solidFill>
                <a:schemeClr val="bg1">
                  <a:lumMod val="65000"/>
                </a:schemeClr>
              </a:solidFill>
              <a:latin typeface="Agency FB" pitchFamily="34" charset="0"/>
            </a:endParaRPr>
          </a:p>
        </p:txBody>
      </p:sp>
      <p:pic>
        <p:nvPicPr>
          <p:cNvPr id="7" name="Picture 6">
            <a:extLst>
              <a:ext uri="{FF2B5EF4-FFF2-40B4-BE49-F238E27FC236}">
                <a16:creationId xmlns:a16="http://schemas.microsoft.com/office/drawing/2014/main" id="{B56A5AF3-B262-40A5-A8BD-5C8ABE781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653" y="1879084"/>
            <a:ext cx="6194512" cy="4273786"/>
          </a:xfrm>
          <a:prstGeom prst="rect">
            <a:avLst/>
          </a:prstGeom>
        </p:spPr>
      </p:pic>
      <p:sp>
        <p:nvSpPr>
          <p:cNvPr id="8" name="Rectangle 7">
            <a:extLst>
              <a:ext uri="{FF2B5EF4-FFF2-40B4-BE49-F238E27FC236}">
                <a16:creationId xmlns:a16="http://schemas.microsoft.com/office/drawing/2014/main" id="{BF6E8E87-50CE-4DA5-840B-5BDD11190B8C}"/>
              </a:ext>
            </a:extLst>
          </p:cNvPr>
          <p:cNvSpPr/>
          <p:nvPr/>
        </p:nvSpPr>
        <p:spPr>
          <a:xfrm>
            <a:off x="1558653" y="1389372"/>
            <a:ext cx="3688702" cy="369332"/>
          </a:xfrm>
          <a:prstGeom prst="rect">
            <a:avLst/>
          </a:prstGeom>
        </p:spPr>
        <p:txBody>
          <a:bodyPr wrap="none">
            <a:spAutoFit/>
          </a:bodyPr>
          <a:lstStyle/>
          <a:p>
            <a:r>
              <a:rPr lang="fr-FR" b="1" dirty="0">
                <a:solidFill>
                  <a:schemeClr val="tx2"/>
                </a:solidFill>
                <a:effectLst>
                  <a:outerShdw blurRad="38100" dist="38100" dir="2700000" algn="tl">
                    <a:srgbClr val="000000">
                      <a:alpha val="43137"/>
                    </a:srgbClr>
                  </a:outerShdw>
                </a:effectLst>
              </a:rPr>
              <a:t>Scénario de réservation de véhicule :</a:t>
            </a:r>
          </a:p>
        </p:txBody>
      </p:sp>
    </p:spTree>
    <p:extLst>
      <p:ext uri="{BB962C8B-B14F-4D97-AF65-F5344CB8AC3E}">
        <p14:creationId xmlns:p14="http://schemas.microsoft.com/office/powerpoint/2010/main" val="372210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14</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756236" y="135717"/>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ea typeface="+mn-ea"/>
                <a:cs typeface="+mn-cs"/>
              </a:rPr>
              <a:t>Conception</a:t>
            </a:r>
          </a:p>
        </p:txBody>
      </p:sp>
      <p:sp>
        <p:nvSpPr>
          <p:cNvPr id="53" name="Rectangle 7"/>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4103941" y="15596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5418202" y="160442"/>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42543" y="901735"/>
            <a:ext cx="808235"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Acteurs</a:t>
            </a:r>
            <a:endParaRPr lang="fr-FR" dirty="0">
              <a:solidFill>
                <a:schemeClr val="bg1">
                  <a:lumMod val="65000"/>
                </a:schemeClr>
              </a:solidFill>
              <a:latin typeface="Agency FB" pitchFamily="34" charset="0"/>
            </a:endParaRPr>
          </a:p>
        </p:txBody>
      </p:sp>
      <p:sp>
        <p:nvSpPr>
          <p:cNvPr id="20" name="Freeform 5" descr="&lt;LOGICA_QUOTE_LEFT&gt;"/>
          <p:cNvSpPr>
            <a:spLocks/>
          </p:cNvSpPr>
          <p:nvPr/>
        </p:nvSpPr>
        <p:spPr bwMode="gray">
          <a:xfrm>
            <a:off x="7724540" y="82470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8694963" y="815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3" name="Rectangle 22"/>
          <p:cNvSpPr/>
          <p:nvPr/>
        </p:nvSpPr>
        <p:spPr>
          <a:xfrm>
            <a:off x="1356325" y="897342"/>
            <a:ext cx="1685077"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fonctionnels</a:t>
            </a:r>
            <a:endParaRPr lang="fr-FR" dirty="0">
              <a:solidFill>
                <a:schemeClr val="bg1">
                  <a:lumMod val="65000"/>
                </a:schemeClr>
              </a:solidFill>
              <a:latin typeface="Agency FB" pitchFamily="34" charset="0"/>
            </a:endParaRPr>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260678" y="168476"/>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b="1" dirty="0">
                <a:solidFill>
                  <a:schemeClr val="tx1"/>
                </a:solidFill>
              </a:rPr>
              <a:t>Analyse et Maquettage</a:t>
            </a:r>
            <a:endParaRPr sz="2200" b="1" dirty="0">
              <a:solidFill>
                <a:schemeClr val="tx1"/>
              </a:solidFill>
            </a:endParaRPr>
          </a:p>
          <a:p>
            <a:endParaRPr lang="fr-FR" sz="2400" dirty="0"/>
          </a:p>
        </p:txBody>
      </p:sp>
      <p:sp>
        <p:nvSpPr>
          <p:cNvPr id="34" name="Rectangle 33">
            <a:extLst>
              <a:ext uri="{FF2B5EF4-FFF2-40B4-BE49-F238E27FC236}">
                <a16:creationId xmlns:a16="http://schemas.microsoft.com/office/drawing/2014/main" id="{560955AB-EEF0-4590-A5F6-0FFD2108B453}"/>
              </a:ext>
            </a:extLst>
          </p:cNvPr>
          <p:cNvSpPr/>
          <p:nvPr/>
        </p:nvSpPr>
        <p:spPr>
          <a:xfrm>
            <a:off x="4964568" y="897342"/>
            <a:ext cx="2629246"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Diagramme de séquence système</a:t>
            </a:r>
            <a:endParaRPr lang="fr-FR" dirty="0">
              <a:solidFill>
                <a:schemeClr val="bg1">
                  <a:lumMod val="65000"/>
                </a:schemeClr>
              </a:solidFill>
              <a:latin typeface="Agency FB" pitchFamily="34" charset="0"/>
            </a:endParaRPr>
          </a:p>
        </p:txBody>
      </p:sp>
      <p:sp>
        <p:nvSpPr>
          <p:cNvPr id="36" name="Rectangle 35">
            <a:extLst>
              <a:ext uri="{FF2B5EF4-FFF2-40B4-BE49-F238E27FC236}">
                <a16:creationId xmlns:a16="http://schemas.microsoft.com/office/drawing/2014/main" id="{BEC9891B-CE31-4D1B-8BF3-B908AAF8DDD2}"/>
              </a:ext>
            </a:extLst>
          </p:cNvPr>
          <p:cNvSpPr/>
          <p:nvPr/>
        </p:nvSpPr>
        <p:spPr>
          <a:xfrm>
            <a:off x="7819076" y="925379"/>
            <a:ext cx="997389"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Maquettes</a:t>
            </a:r>
            <a:endParaRPr lang="fr-FR" b="1" dirty="0">
              <a:latin typeface="Agency FB" pitchFamily="34" charset="0"/>
            </a:endParaRPr>
          </a:p>
        </p:txBody>
      </p:sp>
      <p:sp>
        <p:nvSpPr>
          <p:cNvPr id="37" name="Rectangle 36">
            <a:extLst>
              <a:ext uri="{FF2B5EF4-FFF2-40B4-BE49-F238E27FC236}">
                <a16:creationId xmlns:a16="http://schemas.microsoft.com/office/drawing/2014/main" id="{66F9F6EF-1EB5-48AD-989E-1342E4EE3C11}"/>
              </a:ext>
            </a:extLst>
          </p:cNvPr>
          <p:cNvSpPr/>
          <p:nvPr/>
        </p:nvSpPr>
        <p:spPr>
          <a:xfrm>
            <a:off x="2954360" y="892782"/>
            <a:ext cx="1991251"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non fonctionnels</a:t>
            </a:r>
            <a:endParaRPr lang="fr-FR" dirty="0">
              <a:solidFill>
                <a:schemeClr val="bg1">
                  <a:lumMod val="65000"/>
                </a:schemeClr>
              </a:solidFill>
              <a:latin typeface="Agency FB" pitchFamily="34" charset="0"/>
            </a:endParaRPr>
          </a:p>
        </p:txBody>
      </p:sp>
      <p:pic>
        <p:nvPicPr>
          <p:cNvPr id="27" name="Picture 26">
            <a:extLst>
              <a:ext uri="{FF2B5EF4-FFF2-40B4-BE49-F238E27FC236}">
                <a16:creationId xmlns:a16="http://schemas.microsoft.com/office/drawing/2014/main" id="{345E85BB-6894-4073-9D67-E6438251C3B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03094" y="2227667"/>
            <a:ext cx="2058420" cy="3546226"/>
          </a:xfrm>
          <a:prstGeom prst="rect">
            <a:avLst/>
          </a:prstGeom>
        </p:spPr>
      </p:pic>
      <p:pic>
        <p:nvPicPr>
          <p:cNvPr id="30" name="Picture 29">
            <a:extLst>
              <a:ext uri="{FF2B5EF4-FFF2-40B4-BE49-F238E27FC236}">
                <a16:creationId xmlns:a16="http://schemas.microsoft.com/office/drawing/2014/main" id="{D66CEC5C-8C36-4B2F-83CD-84FC51303AA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179501" y="2197194"/>
            <a:ext cx="2014004" cy="3607172"/>
          </a:xfrm>
          <a:prstGeom prst="rect">
            <a:avLst/>
          </a:prstGeom>
        </p:spPr>
      </p:pic>
      <p:sp>
        <p:nvSpPr>
          <p:cNvPr id="31" name="Rectangle 30">
            <a:extLst>
              <a:ext uri="{FF2B5EF4-FFF2-40B4-BE49-F238E27FC236}">
                <a16:creationId xmlns:a16="http://schemas.microsoft.com/office/drawing/2014/main" id="{13B697BD-5D89-426A-AB53-9FB2E5BABB28}"/>
              </a:ext>
            </a:extLst>
          </p:cNvPr>
          <p:cNvSpPr/>
          <p:nvPr/>
        </p:nvSpPr>
        <p:spPr>
          <a:xfrm>
            <a:off x="1397878" y="1688398"/>
            <a:ext cx="1807739" cy="369332"/>
          </a:xfrm>
          <a:prstGeom prst="rect">
            <a:avLst/>
          </a:prstGeom>
        </p:spPr>
        <p:txBody>
          <a:bodyPr wrap="none">
            <a:spAutoFit/>
          </a:bodyPr>
          <a:lstStyle/>
          <a:p>
            <a:r>
              <a:rPr lang="fr-FR" b="1" dirty="0">
                <a:solidFill>
                  <a:schemeClr val="tx2"/>
                </a:solidFill>
                <a:effectLst>
                  <a:outerShdw blurRad="38100" dist="38100" dir="2700000" algn="tl">
                    <a:srgbClr val="000000">
                      <a:alpha val="43137"/>
                    </a:srgbClr>
                  </a:outerShdw>
                </a:effectLst>
              </a:rPr>
              <a:t>Authentification</a:t>
            </a:r>
          </a:p>
        </p:txBody>
      </p:sp>
      <p:sp>
        <p:nvSpPr>
          <p:cNvPr id="32" name="Rectangle 31">
            <a:extLst>
              <a:ext uri="{FF2B5EF4-FFF2-40B4-BE49-F238E27FC236}">
                <a16:creationId xmlns:a16="http://schemas.microsoft.com/office/drawing/2014/main" id="{8B9C77B6-90BD-4F8C-971D-CEE53BBCA85D}"/>
              </a:ext>
            </a:extLst>
          </p:cNvPr>
          <p:cNvSpPr/>
          <p:nvPr/>
        </p:nvSpPr>
        <p:spPr>
          <a:xfrm>
            <a:off x="5110756" y="1649309"/>
            <a:ext cx="2061846" cy="369332"/>
          </a:xfrm>
          <a:prstGeom prst="rect">
            <a:avLst/>
          </a:prstGeom>
        </p:spPr>
        <p:txBody>
          <a:bodyPr wrap="none">
            <a:spAutoFit/>
          </a:bodyPr>
          <a:lstStyle/>
          <a:p>
            <a:r>
              <a:rPr lang="fr-FR" b="1" dirty="0">
                <a:solidFill>
                  <a:schemeClr val="tx2"/>
                </a:solidFill>
                <a:effectLst>
                  <a:outerShdw blurRad="38100" dist="38100" dir="2700000" algn="tl">
                    <a:srgbClr val="000000">
                      <a:alpha val="43137"/>
                    </a:srgbClr>
                  </a:outerShdw>
                </a:effectLst>
              </a:rPr>
              <a:t>Création de compte</a:t>
            </a:r>
          </a:p>
        </p:txBody>
      </p:sp>
    </p:spTree>
    <p:extLst>
      <p:ext uri="{BB962C8B-B14F-4D97-AF65-F5344CB8AC3E}">
        <p14:creationId xmlns:p14="http://schemas.microsoft.com/office/powerpoint/2010/main" val="2339316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15</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756236" y="135717"/>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ea typeface="+mn-ea"/>
                <a:cs typeface="+mn-cs"/>
              </a:rPr>
              <a:t>Conception</a:t>
            </a:r>
          </a:p>
        </p:txBody>
      </p:sp>
      <p:sp>
        <p:nvSpPr>
          <p:cNvPr id="53" name="Rectangle 7"/>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4103941" y="15596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5521498" y="121309"/>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42543" y="901735"/>
            <a:ext cx="808235"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Acteurs</a:t>
            </a:r>
            <a:endParaRPr lang="fr-FR" dirty="0">
              <a:solidFill>
                <a:schemeClr val="bg1">
                  <a:lumMod val="65000"/>
                </a:schemeClr>
              </a:solidFill>
              <a:latin typeface="Agency FB" pitchFamily="34" charset="0"/>
            </a:endParaRPr>
          </a:p>
        </p:txBody>
      </p:sp>
      <p:sp>
        <p:nvSpPr>
          <p:cNvPr id="20" name="Freeform 5" descr="&lt;LOGICA_QUOTE_LEFT&gt;"/>
          <p:cNvSpPr>
            <a:spLocks/>
          </p:cNvSpPr>
          <p:nvPr/>
        </p:nvSpPr>
        <p:spPr bwMode="gray">
          <a:xfrm>
            <a:off x="7724540" y="82470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8694963" y="815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3" name="Rectangle 22"/>
          <p:cNvSpPr/>
          <p:nvPr/>
        </p:nvSpPr>
        <p:spPr>
          <a:xfrm>
            <a:off x="1356325" y="897342"/>
            <a:ext cx="1685077"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fonctionnels</a:t>
            </a:r>
            <a:endParaRPr lang="fr-FR" dirty="0">
              <a:solidFill>
                <a:schemeClr val="bg1">
                  <a:lumMod val="65000"/>
                </a:schemeClr>
              </a:solidFill>
              <a:latin typeface="Agency FB" pitchFamily="34" charset="0"/>
            </a:endParaRPr>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260678" y="168476"/>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800" dirty="0"/>
          </a:p>
          <a:p>
            <a:pPr lvl="0"/>
            <a:r>
              <a:rPr lang="fr-FR" sz="2400" b="1" dirty="0">
                <a:solidFill>
                  <a:schemeClr val="tx1"/>
                </a:solidFill>
              </a:rPr>
              <a:t>Analyse et Maquettage</a:t>
            </a:r>
          </a:p>
          <a:p>
            <a:endParaRPr lang="fr-FR" sz="2800" dirty="0"/>
          </a:p>
        </p:txBody>
      </p:sp>
      <p:sp>
        <p:nvSpPr>
          <p:cNvPr id="34" name="Rectangle 33">
            <a:extLst>
              <a:ext uri="{FF2B5EF4-FFF2-40B4-BE49-F238E27FC236}">
                <a16:creationId xmlns:a16="http://schemas.microsoft.com/office/drawing/2014/main" id="{560955AB-EEF0-4590-A5F6-0FFD2108B453}"/>
              </a:ext>
            </a:extLst>
          </p:cNvPr>
          <p:cNvSpPr/>
          <p:nvPr/>
        </p:nvSpPr>
        <p:spPr>
          <a:xfrm>
            <a:off x="4978244" y="893369"/>
            <a:ext cx="2629246"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Diagramme de séquence système</a:t>
            </a:r>
            <a:endParaRPr lang="fr-FR" dirty="0">
              <a:solidFill>
                <a:schemeClr val="bg1">
                  <a:lumMod val="65000"/>
                </a:schemeClr>
              </a:solidFill>
              <a:latin typeface="Agency FB" pitchFamily="34" charset="0"/>
            </a:endParaRPr>
          </a:p>
        </p:txBody>
      </p:sp>
      <p:sp>
        <p:nvSpPr>
          <p:cNvPr id="36" name="Rectangle 35">
            <a:extLst>
              <a:ext uri="{FF2B5EF4-FFF2-40B4-BE49-F238E27FC236}">
                <a16:creationId xmlns:a16="http://schemas.microsoft.com/office/drawing/2014/main" id="{BEC9891B-CE31-4D1B-8BF3-B908AAF8DDD2}"/>
              </a:ext>
            </a:extLst>
          </p:cNvPr>
          <p:cNvSpPr/>
          <p:nvPr/>
        </p:nvSpPr>
        <p:spPr>
          <a:xfrm>
            <a:off x="7819076" y="925379"/>
            <a:ext cx="997389"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Maquettes</a:t>
            </a:r>
            <a:endParaRPr lang="fr-FR" b="1" dirty="0">
              <a:latin typeface="Agency FB" pitchFamily="34" charset="0"/>
            </a:endParaRPr>
          </a:p>
        </p:txBody>
      </p:sp>
      <p:sp>
        <p:nvSpPr>
          <p:cNvPr id="37" name="Rectangle 36">
            <a:extLst>
              <a:ext uri="{FF2B5EF4-FFF2-40B4-BE49-F238E27FC236}">
                <a16:creationId xmlns:a16="http://schemas.microsoft.com/office/drawing/2014/main" id="{66F9F6EF-1EB5-48AD-989E-1342E4EE3C11}"/>
              </a:ext>
            </a:extLst>
          </p:cNvPr>
          <p:cNvSpPr/>
          <p:nvPr/>
        </p:nvSpPr>
        <p:spPr>
          <a:xfrm>
            <a:off x="2954360" y="892782"/>
            <a:ext cx="1991251"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non fonctionnels</a:t>
            </a:r>
            <a:endParaRPr lang="fr-FR" dirty="0">
              <a:solidFill>
                <a:schemeClr val="bg1">
                  <a:lumMod val="65000"/>
                </a:schemeClr>
              </a:solidFill>
              <a:latin typeface="Agency FB" pitchFamily="34" charset="0"/>
            </a:endParaRPr>
          </a:p>
        </p:txBody>
      </p:sp>
      <p:pic>
        <p:nvPicPr>
          <p:cNvPr id="39" name="Picture 38">
            <a:extLst>
              <a:ext uri="{FF2B5EF4-FFF2-40B4-BE49-F238E27FC236}">
                <a16:creationId xmlns:a16="http://schemas.microsoft.com/office/drawing/2014/main" id="{FA801492-CB9B-4F19-ADA4-187D9D0AB66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69168" y="2227667"/>
            <a:ext cx="1926272" cy="3546226"/>
          </a:xfrm>
          <a:prstGeom prst="rect">
            <a:avLst/>
          </a:prstGeom>
        </p:spPr>
      </p:pic>
      <p:pic>
        <p:nvPicPr>
          <p:cNvPr id="40" name="Picture 39">
            <a:extLst>
              <a:ext uri="{FF2B5EF4-FFF2-40B4-BE49-F238E27FC236}">
                <a16:creationId xmlns:a16="http://schemas.microsoft.com/office/drawing/2014/main" id="{68A5C019-48C5-4CFC-BC68-0C1D442477B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27786" y="2197194"/>
            <a:ext cx="1917433" cy="3607172"/>
          </a:xfrm>
          <a:prstGeom prst="rect">
            <a:avLst/>
          </a:prstGeom>
        </p:spPr>
      </p:pic>
      <p:sp>
        <p:nvSpPr>
          <p:cNvPr id="41" name="Rectangle 40">
            <a:extLst>
              <a:ext uri="{FF2B5EF4-FFF2-40B4-BE49-F238E27FC236}">
                <a16:creationId xmlns:a16="http://schemas.microsoft.com/office/drawing/2014/main" id="{313C46D9-7E5B-41CE-9B3B-3FB889EE5FC1}"/>
              </a:ext>
            </a:extLst>
          </p:cNvPr>
          <p:cNvSpPr/>
          <p:nvPr/>
        </p:nvSpPr>
        <p:spPr>
          <a:xfrm>
            <a:off x="1846375" y="1700464"/>
            <a:ext cx="773610" cy="369332"/>
          </a:xfrm>
          <a:prstGeom prst="rect">
            <a:avLst/>
          </a:prstGeom>
        </p:spPr>
        <p:txBody>
          <a:bodyPr wrap="none">
            <a:spAutoFit/>
          </a:bodyPr>
          <a:lstStyle/>
          <a:p>
            <a:r>
              <a:rPr lang="fr-FR" b="1" dirty="0">
                <a:solidFill>
                  <a:schemeClr val="tx2"/>
                </a:solidFill>
                <a:effectLst>
                  <a:outerShdw blurRad="38100" dist="38100" dir="2700000" algn="tl">
                    <a:srgbClr val="000000">
                      <a:alpha val="43137"/>
                    </a:srgbClr>
                  </a:outerShdw>
                </a:effectLst>
              </a:rPr>
              <a:t>Offres</a:t>
            </a:r>
          </a:p>
        </p:txBody>
      </p:sp>
      <p:sp>
        <p:nvSpPr>
          <p:cNvPr id="42" name="Rectangle 41">
            <a:extLst>
              <a:ext uri="{FF2B5EF4-FFF2-40B4-BE49-F238E27FC236}">
                <a16:creationId xmlns:a16="http://schemas.microsoft.com/office/drawing/2014/main" id="{66CFAC9B-2A26-4C90-AE95-4C5B5D488E62}"/>
              </a:ext>
            </a:extLst>
          </p:cNvPr>
          <p:cNvSpPr/>
          <p:nvPr/>
        </p:nvSpPr>
        <p:spPr>
          <a:xfrm>
            <a:off x="5432557" y="1680739"/>
            <a:ext cx="1358064" cy="369332"/>
          </a:xfrm>
          <a:prstGeom prst="rect">
            <a:avLst/>
          </a:prstGeom>
        </p:spPr>
        <p:txBody>
          <a:bodyPr wrap="none">
            <a:spAutoFit/>
          </a:bodyPr>
          <a:lstStyle/>
          <a:p>
            <a:r>
              <a:rPr lang="fr-FR" b="1" dirty="0">
                <a:solidFill>
                  <a:schemeClr val="tx2"/>
                </a:solidFill>
                <a:effectLst>
                  <a:outerShdw blurRad="38100" dist="38100" dir="2700000" algn="tl">
                    <a:srgbClr val="000000">
                      <a:alpha val="43137"/>
                    </a:srgbClr>
                  </a:outerShdw>
                </a:effectLst>
              </a:rPr>
              <a:t>Détails offre</a:t>
            </a:r>
          </a:p>
        </p:txBody>
      </p:sp>
    </p:spTree>
    <p:extLst>
      <p:ext uri="{BB962C8B-B14F-4D97-AF65-F5344CB8AC3E}">
        <p14:creationId xmlns:p14="http://schemas.microsoft.com/office/powerpoint/2010/main" val="1045236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16</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756236" y="135717"/>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ea typeface="+mn-ea"/>
                <a:cs typeface="+mn-cs"/>
              </a:rPr>
              <a:t>Conception</a:t>
            </a:r>
          </a:p>
        </p:txBody>
      </p:sp>
      <p:sp>
        <p:nvSpPr>
          <p:cNvPr id="53" name="Rectangle 7"/>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4103941" y="15596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5521498" y="121309"/>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42543" y="901735"/>
            <a:ext cx="808235"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Acteurs</a:t>
            </a:r>
            <a:endParaRPr lang="fr-FR" dirty="0">
              <a:solidFill>
                <a:schemeClr val="bg1">
                  <a:lumMod val="65000"/>
                </a:schemeClr>
              </a:solidFill>
              <a:latin typeface="Agency FB" pitchFamily="34" charset="0"/>
            </a:endParaRPr>
          </a:p>
        </p:txBody>
      </p:sp>
      <p:sp>
        <p:nvSpPr>
          <p:cNvPr id="20" name="Freeform 5" descr="&lt;LOGICA_QUOTE_LEFT&gt;"/>
          <p:cNvSpPr>
            <a:spLocks/>
          </p:cNvSpPr>
          <p:nvPr/>
        </p:nvSpPr>
        <p:spPr bwMode="gray">
          <a:xfrm>
            <a:off x="7724540" y="82470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8694963" y="815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3" name="Rectangle 22"/>
          <p:cNvSpPr/>
          <p:nvPr/>
        </p:nvSpPr>
        <p:spPr>
          <a:xfrm>
            <a:off x="1356325" y="897342"/>
            <a:ext cx="1685077"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fonctionnels</a:t>
            </a:r>
            <a:endParaRPr lang="fr-FR" dirty="0">
              <a:solidFill>
                <a:schemeClr val="bg1">
                  <a:lumMod val="65000"/>
                </a:schemeClr>
              </a:solidFill>
              <a:latin typeface="Agency FB" pitchFamily="34" charset="0"/>
            </a:endParaRPr>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260678" y="168476"/>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800" dirty="0"/>
          </a:p>
          <a:p>
            <a:pPr lvl="0"/>
            <a:r>
              <a:rPr lang="fr-FR" sz="2400" b="1" dirty="0">
                <a:solidFill>
                  <a:schemeClr val="tx1"/>
                </a:solidFill>
              </a:rPr>
              <a:t>Analyse et Maquettage</a:t>
            </a:r>
          </a:p>
          <a:p>
            <a:endParaRPr lang="fr-FR" sz="2800" dirty="0"/>
          </a:p>
        </p:txBody>
      </p:sp>
      <p:sp>
        <p:nvSpPr>
          <p:cNvPr id="34" name="Rectangle 33">
            <a:extLst>
              <a:ext uri="{FF2B5EF4-FFF2-40B4-BE49-F238E27FC236}">
                <a16:creationId xmlns:a16="http://schemas.microsoft.com/office/drawing/2014/main" id="{560955AB-EEF0-4590-A5F6-0FFD2108B453}"/>
              </a:ext>
            </a:extLst>
          </p:cNvPr>
          <p:cNvSpPr/>
          <p:nvPr/>
        </p:nvSpPr>
        <p:spPr>
          <a:xfrm>
            <a:off x="4945611" y="900961"/>
            <a:ext cx="2629246"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Diagramme de séquence système</a:t>
            </a:r>
            <a:endParaRPr lang="fr-FR" dirty="0">
              <a:solidFill>
                <a:schemeClr val="bg1">
                  <a:lumMod val="65000"/>
                </a:schemeClr>
              </a:solidFill>
              <a:latin typeface="Agency FB" pitchFamily="34" charset="0"/>
            </a:endParaRPr>
          </a:p>
        </p:txBody>
      </p:sp>
      <p:sp>
        <p:nvSpPr>
          <p:cNvPr id="36" name="Rectangle 35">
            <a:extLst>
              <a:ext uri="{FF2B5EF4-FFF2-40B4-BE49-F238E27FC236}">
                <a16:creationId xmlns:a16="http://schemas.microsoft.com/office/drawing/2014/main" id="{BEC9891B-CE31-4D1B-8BF3-B908AAF8DDD2}"/>
              </a:ext>
            </a:extLst>
          </p:cNvPr>
          <p:cNvSpPr/>
          <p:nvPr/>
        </p:nvSpPr>
        <p:spPr>
          <a:xfrm>
            <a:off x="7819076" y="925379"/>
            <a:ext cx="997389"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Maquettes</a:t>
            </a:r>
            <a:endParaRPr lang="fr-FR" b="1" dirty="0">
              <a:latin typeface="Agency FB" pitchFamily="34" charset="0"/>
            </a:endParaRPr>
          </a:p>
        </p:txBody>
      </p:sp>
      <p:sp>
        <p:nvSpPr>
          <p:cNvPr id="37" name="Rectangle 36">
            <a:extLst>
              <a:ext uri="{FF2B5EF4-FFF2-40B4-BE49-F238E27FC236}">
                <a16:creationId xmlns:a16="http://schemas.microsoft.com/office/drawing/2014/main" id="{66F9F6EF-1EB5-48AD-989E-1342E4EE3C11}"/>
              </a:ext>
            </a:extLst>
          </p:cNvPr>
          <p:cNvSpPr/>
          <p:nvPr/>
        </p:nvSpPr>
        <p:spPr>
          <a:xfrm>
            <a:off x="2954360" y="892782"/>
            <a:ext cx="1991251"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Besoins non fonctionnels</a:t>
            </a:r>
            <a:endParaRPr lang="fr-FR" dirty="0">
              <a:solidFill>
                <a:schemeClr val="bg1">
                  <a:lumMod val="65000"/>
                </a:schemeClr>
              </a:solidFill>
              <a:latin typeface="Agency FB" pitchFamily="34" charset="0"/>
            </a:endParaRPr>
          </a:p>
        </p:txBody>
      </p:sp>
      <p:pic>
        <p:nvPicPr>
          <p:cNvPr id="30" name="Picture 29">
            <a:extLst>
              <a:ext uri="{FF2B5EF4-FFF2-40B4-BE49-F238E27FC236}">
                <a16:creationId xmlns:a16="http://schemas.microsoft.com/office/drawing/2014/main" id="{01FB2C3F-EFE4-416A-9AF6-29CDAB750D0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89785" y="2227667"/>
            <a:ext cx="1885037" cy="3546226"/>
          </a:xfrm>
          <a:prstGeom prst="rect">
            <a:avLst/>
          </a:prstGeom>
        </p:spPr>
      </p:pic>
      <p:pic>
        <p:nvPicPr>
          <p:cNvPr id="31" name="Picture 30">
            <a:extLst>
              <a:ext uri="{FF2B5EF4-FFF2-40B4-BE49-F238E27FC236}">
                <a16:creationId xmlns:a16="http://schemas.microsoft.com/office/drawing/2014/main" id="{7182A422-104E-421D-B8AB-7A5A2FF9B08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27786" y="2267605"/>
            <a:ext cx="1917433" cy="3466350"/>
          </a:xfrm>
          <a:prstGeom prst="rect">
            <a:avLst/>
          </a:prstGeom>
        </p:spPr>
      </p:pic>
      <p:sp>
        <p:nvSpPr>
          <p:cNvPr id="32" name="Rectangle 31">
            <a:extLst>
              <a:ext uri="{FF2B5EF4-FFF2-40B4-BE49-F238E27FC236}">
                <a16:creationId xmlns:a16="http://schemas.microsoft.com/office/drawing/2014/main" id="{A107B301-F7C9-43BD-9C8A-8108BD2B5F86}"/>
              </a:ext>
            </a:extLst>
          </p:cNvPr>
          <p:cNvSpPr/>
          <p:nvPr/>
        </p:nvSpPr>
        <p:spPr>
          <a:xfrm>
            <a:off x="1627847" y="1682846"/>
            <a:ext cx="1408912" cy="369332"/>
          </a:xfrm>
          <a:prstGeom prst="rect">
            <a:avLst/>
          </a:prstGeom>
        </p:spPr>
        <p:txBody>
          <a:bodyPr wrap="none">
            <a:spAutoFit/>
          </a:bodyPr>
          <a:lstStyle/>
          <a:p>
            <a:r>
              <a:rPr lang="fr-FR" b="1" dirty="0">
                <a:solidFill>
                  <a:schemeClr val="tx2"/>
                </a:solidFill>
                <a:effectLst>
                  <a:outerShdw blurRad="38100" dist="38100" dir="2700000" algn="tl">
                    <a:srgbClr val="000000">
                      <a:alpha val="43137"/>
                    </a:srgbClr>
                  </a:outerShdw>
                </a:effectLst>
              </a:rPr>
              <a:t>Réservations</a:t>
            </a:r>
          </a:p>
        </p:txBody>
      </p:sp>
      <p:sp>
        <p:nvSpPr>
          <p:cNvPr id="33" name="Rectangle 32">
            <a:extLst>
              <a:ext uri="{FF2B5EF4-FFF2-40B4-BE49-F238E27FC236}">
                <a16:creationId xmlns:a16="http://schemas.microsoft.com/office/drawing/2014/main" id="{2860FE14-6CF4-4E87-9746-EB5B97710B17}"/>
              </a:ext>
            </a:extLst>
          </p:cNvPr>
          <p:cNvSpPr/>
          <p:nvPr/>
        </p:nvSpPr>
        <p:spPr>
          <a:xfrm>
            <a:off x="5167049" y="1686258"/>
            <a:ext cx="1978170" cy="369332"/>
          </a:xfrm>
          <a:prstGeom prst="rect">
            <a:avLst/>
          </a:prstGeom>
        </p:spPr>
        <p:txBody>
          <a:bodyPr wrap="none">
            <a:spAutoFit/>
          </a:bodyPr>
          <a:lstStyle/>
          <a:p>
            <a:r>
              <a:rPr lang="fr-FR" b="1" dirty="0">
                <a:solidFill>
                  <a:schemeClr val="tx2"/>
                </a:solidFill>
                <a:effectLst>
                  <a:outerShdw blurRad="38100" dist="38100" dir="2700000" algn="tl">
                    <a:srgbClr val="000000">
                      <a:alpha val="43137"/>
                    </a:srgbClr>
                  </a:outerShdw>
                </a:effectLst>
              </a:rPr>
              <a:t>Détails réservation</a:t>
            </a:r>
          </a:p>
        </p:txBody>
      </p:sp>
    </p:spTree>
    <p:extLst>
      <p:ext uri="{BB962C8B-B14F-4D97-AF65-F5344CB8AC3E}">
        <p14:creationId xmlns:p14="http://schemas.microsoft.com/office/powerpoint/2010/main" val="208272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17</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562001" y="152568"/>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b="1" dirty="0">
                <a:solidFill>
                  <a:schemeClr val="tx1"/>
                </a:solidFill>
              </a:rPr>
              <a:t>Conception</a:t>
            </a:r>
          </a:p>
        </p:txBody>
      </p:sp>
      <p:sp>
        <p:nvSpPr>
          <p:cNvPr id="53" name="Rectangle 7"/>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5446223" y="16847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6627855" y="123595"/>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90947" y="901735"/>
            <a:ext cx="2723933"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Modèle conceptuel des données</a:t>
            </a:r>
            <a:endParaRPr lang="fr-FR" b="1" dirty="0">
              <a:latin typeface="Agency FB" pitchFamily="34" charset="0"/>
            </a:endParaRPr>
          </a:p>
        </p:txBody>
      </p:sp>
      <p:sp>
        <p:nvSpPr>
          <p:cNvPr id="20" name="Freeform 5" descr="&lt;LOGICA_QUOTE_LEFT&gt;"/>
          <p:cNvSpPr>
            <a:spLocks/>
          </p:cNvSpPr>
          <p:nvPr/>
        </p:nvSpPr>
        <p:spPr bwMode="gray">
          <a:xfrm>
            <a:off x="627813" y="83446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3286259" y="79319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169386" y="168475"/>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Analyse et Maquettage</a:t>
            </a:r>
            <a:endParaRPr sz="2200" dirty="0"/>
          </a:p>
          <a:p>
            <a:endParaRPr lang="fr-FR" sz="2400" dirty="0"/>
          </a:p>
        </p:txBody>
      </p:sp>
      <p:sp>
        <p:nvSpPr>
          <p:cNvPr id="35" name="Rectangle 34">
            <a:extLst>
              <a:ext uri="{FF2B5EF4-FFF2-40B4-BE49-F238E27FC236}">
                <a16:creationId xmlns:a16="http://schemas.microsoft.com/office/drawing/2014/main" id="{7A0FBE6F-8E40-4FC1-962F-D847B87C58B0}"/>
              </a:ext>
            </a:extLst>
          </p:cNvPr>
          <p:cNvSpPr/>
          <p:nvPr/>
        </p:nvSpPr>
        <p:spPr>
          <a:xfrm>
            <a:off x="3610240" y="888436"/>
            <a:ext cx="2632279"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Modèle logique des données</a:t>
            </a:r>
            <a:endParaRPr lang="fr-FR" dirty="0">
              <a:solidFill>
                <a:schemeClr val="bg1">
                  <a:lumMod val="65000"/>
                </a:schemeClr>
              </a:solidFill>
              <a:latin typeface="Agency FB" pitchFamily="34" charset="0"/>
            </a:endParaRPr>
          </a:p>
        </p:txBody>
      </p:sp>
      <p:pic>
        <p:nvPicPr>
          <p:cNvPr id="7" name="Picture 6">
            <a:extLst>
              <a:ext uri="{FF2B5EF4-FFF2-40B4-BE49-F238E27FC236}">
                <a16:creationId xmlns:a16="http://schemas.microsoft.com/office/drawing/2014/main" id="{26342F43-CB07-4BB9-AD89-CC2B3F4BB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48" y="1544382"/>
            <a:ext cx="5753903" cy="4582164"/>
          </a:xfrm>
          <a:prstGeom prst="rect">
            <a:avLst/>
          </a:prstGeom>
        </p:spPr>
      </p:pic>
    </p:spTree>
    <p:extLst>
      <p:ext uri="{BB962C8B-B14F-4D97-AF65-F5344CB8AC3E}">
        <p14:creationId xmlns:p14="http://schemas.microsoft.com/office/powerpoint/2010/main" val="1096157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18</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562001" y="152568"/>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b="1" dirty="0">
                <a:solidFill>
                  <a:schemeClr val="tx1"/>
                </a:solidFill>
              </a:rPr>
              <a:t>Conception</a:t>
            </a:r>
          </a:p>
        </p:txBody>
      </p:sp>
      <p:sp>
        <p:nvSpPr>
          <p:cNvPr id="53" name="Rectangle 7"/>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5446223" y="16847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6627855" y="123595"/>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90947" y="901735"/>
            <a:ext cx="2723933"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Modèle conceptuel des données</a:t>
            </a:r>
            <a:endParaRPr lang="fr-FR" dirty="0">
              <a:solidFill>
                <a:schemeClr val="bg1">
                  <a:lumMod val="65000"/>
                </a:schemeClr>
              </a:solidFill>
              <a:latin typeface="Agency FB" pitchFamily="34" charset="0"/>
            </a:endParaRPr>
          </a:p>
        </p:txBody>
      </p:sp>
      <p:sp>
        <p:nvSpPr>
          <p:cNvPr id="20" name="Freeform 5" descr="&lt;LOGICA_QUOTE_LEFT&gt;"/>
          <p:cNvSpPr>
            <a:spLocks/>
          </p:cNvSpPr>
          <p:nvPr/>
        </p:nvSpPr>
        <p:spPr bwMode="gray">
          <a:xfrm>
            <a:off x="3486633" y="81140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5896937" y="77364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169386" y="168475"/>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800" dirty="0"/>
          </a:p>
          <a:p>
            <a:pPr lvl="0"/>
            <a:r>
              <a:rPr lang="fr-FR" sz="2400" dirty="0"/>
              <a:t>Analyse et Maquettage</a:t>
            </a:r>
          </a:p>
          <a:p>
            <a:endParaRPr lang="fr-FR" sz="2800" dirty="0"/>
          </a:p>
        </p:txBody>
      </p:sp>
      <p:sp>
        <p:nvSpPr>
          <p:cNvPr id="35" name="Rectangle 34">
            <a:extLst>
              <a:ext uri="{FF2B5EF4-FFF2-40B4-BE49-F238E27FC236}">
                <a16:creationId xmlns:a16="http://schemas.microsoft.com/office/drawing/2014/main" id="{7A0FBE6F-8E40-4FC1-962F-D847B87C58B0}"/>
              </a:ext>
            </a:extLst>
          </p:cNvPr>
          <p:cNvSpPr/>
          <p:nvPr/>
        </p:nvSpPr>
        <p:spPr>
          <a:xfrm>
            <a:off x="3610240" y="888436"/>
            <a:ext cx="2632279"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Modèle logique des données</a:t>
            </a:r>
            <a:endParaRPr lang="fr-FR" b="1" dirty="0">
              <a:latin typeface="Agency FB" pitchFamily="34" charset="0"/>
            </a:endParaRPr>
          </a:p>
        </p:txBody>
      </p:sp>
      <p:pic>
        <p:nvPicPr>
          <p:cNvPr id="8" name="Picture 7">
            <a:extLst>
              <a:ext uri="{FF2B5EF4-FFF2-40B4-BE49-F238E27FC236}">
                <a16:creationId xmlns:a16="http://schemas.microsoft.com/office/drawing/2014/main" id="{46B57ABC-AB40-438E-A417-D2F388BDB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466" y="1449682"/>
            <a:ext cx="5268060" cy="4486901"/>
          </a:xfrm>
          <a:prstGeom prst="rect">
            <a:avLst/>
          </a:prstGeom>
        </p:spPr>
      </p:pic>
    </p:spTree>
    <p:extLst>
      <p:ext uri="{BB962C8B-B14F-4D97-AF65-F5344CB8AC3E}">
        <p14:creationId xmlns:p14="http://schemas.microsoft.com/office/powerpoint/2010/main" val="2707960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19</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486934" y="164809"/>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Conception</a:t>
            </a:r>
          </a:p>
        </p:txBody>
      </p:sp>
      <p:sp>
        <p:nvSpPr>
          <p:cNvPr id="53" name="Rectangle 7"/>
          <p:cNvSpPr txBox="1">
            <a:spLocks noChangeArrowheads="1"/>
          </p:cNvSpPr>
          <p:nvPr/>
        </p:nvSpPr>
        <p:spPr>
          <a:xfrm>
            <a:off x="6807465" y="158950"/>
            <a:ext cx="2336535" cy="448615"/>
          </a:xfrm>
          <a:prstGeom prst="rect">
            <a:avLst/>
          </a:prstGeom>
        </p:spPr>
        <p:txBody>
          <a:bodyPr vert="horz" lIns="0" tIns="0" rIns="0" bIns="0" rtlCol="0" anchor="ctr" anchorCtr="0">
            <a:noAutofit/>
          </a:bodyPr>
          <a:lstStyle/>
          <a:p>
            <a:pPr>
              <a:spcBef>
                <a:spcPct val="0"/>
              </a:spcBef>
            </a:pPr>
            <a:r>
              <a:rPr lang="fr-FR" sz="2200" b="1" dirty="0">
                <a:latin typeface="Agency FB" pitchFamily="34" charset="0"/>
                <a:ea typeface="+mj-ea"/>
                <a:cs typeface="+mj-cs"/>
              </a:rPr>
              <a:t>Réalisation</a:t>
            </a:r>
            <a:r>
              <a:rPr lang="fr-FR" sz="2200" dirty="0">
                <a:solidFill>
                  <a:schemeClr val="bg1">
                    <a:lumMod val="65000"/>
                  </a:schemeClr>
                </a:solidFill>
                <a:latin typeface="Agency FB" pitchFamily="34" charset="0"/>
              </a:rPr>
              <a:t>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6696800" y="15511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7818768" y="135497"/>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90947" y="901735"/>
            <a:ext cx="2723933"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Plateforme </a:t>
            </a:r>
            <a:r>
              <a:rPr lang="fr-MA" b="1" dirty="0" err="1">
                <a:latin typeface="Agency FB" pitchFamily="34" charset="0"/>
              </a:rPr>
              <a:t>ScreenDy</a:t>
            </a:r>
            <a:endParaRPr lang="fr-FR" b="1" dirty="0">
              <a:latin typeface="Agency FB" pitchFamily="34" charset="0"/>
            </a:endParaRPr>
          </a:p>
        </p:txBody>
      </p:sp>
      <p:sp>
        <p:nvSpPr>
          <p:cNvPr id="20" name="Freeform 5" descr="&lt;LOGICA_QUOTE_LEFT&gt;"/>
          <p:cNvSpPr>
            <a:spLocks/>
          </p:cNvSpPr>
          <p:nvPr/>
        </p:nvSpPr>
        <p:spPr bwMode="gray">
          <a:xfrm>
            <a:off x="627812" y="79871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2448203" y="81140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181182" y="142337"/>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r>
              <a:rPr lang="fr-FR" sz="2400" dirty="0"/>
              <a:t>Analyse et Maquettage</a:t>
            </a:r>
          </a:p>
        </p:txBody>
      </p:sp>
      <p:sp>
        <p:nvSpPr>
          <p:cNvPr id="6" name="Rectangle 5">
            <a:extLst>
              <a:ext uri="{FF2B5EF4-FFF2-40B4-BE49-F238E27FC236}">
                <a16:creationId xmlns:a16="http://schemas.microsoft.com/office/drawing/2014/main" id="{333F2B8A-6CAA-4A09-A287-BB8C67E86559}"/>
              </a:ext>
            </a:extLst>
          </p:cNvPr>
          <p:cNvSpPr/>
          <p:nvPr/>
        </p:nvSpPr>
        <p:spPr>
          <a:xfrm>
            <a:off x="627170" y="1566262"/>
            <a:ext cx="1952394" cy="369332"/>
          </a:xfrm>
          <a:prstGeom prst="rect">
            <a:avLst/>
          </a:prstGeom>
        </p:spPr>
        <p:txBody>
          <a:bodyPr wrap="none">
            <a:spAutoFit/>
          </a:bodyPr>
          <a:lstStyle/>
          <a:p>
            <a:r>
              <a:rPr lang="fr-FR" b="1" dirty="0">
                <a:solidFill>
                  <a:schemeClr val="tx2"/>
                </a:solidFill>
                <a:effectLst>
                  <a:outerShdw blurRad="38100" dist="38100" dir="2700000" algn="tl">
                    <a:srgbClr val="000000">
                      <a:alpha val="43137"/>
                    </a:srgbClr>
                  </a:outerShdw>
                </a:effectLst>
              </a:rPr>
              <a:t>Etapes générales : </a:t>
            </a:r>
            <a:endParaRPr lang="fr-FR" dirty="0"/>
          </a:p>
        </p:txBody>
      </p:sp>
      <p:sp>
        <p:nvSpPr>
          <p:cNvPr id="27" name="Rectangle 26">
            <a:extLst>
              <a:ext uri="{FF2B5EF4-FFF2-40B4-BE49-F238E27FC236}">
                <a16:creationId xmlns:a16="http://schemas.microsoft.com/office/drawing/2014/main" id="{EBE8F1A4-6AC3-4362-BF21-A368B0D89CB5}"/>
              </a:ext>
            </a:extLst>
          </p:cNvPr>
          <p:cNvSpPr/>
          <p:nvPr/>
        </p:nvSpPr>
        <p:spPr>
          <a:xfrm>
            <a:off x="1118192" y="2199561"/>
            <a:ext cx="6666271" cy="861774"/>
          </a:xfrm>
          <a:prstGeom prst="rect">
            <a:avLst/>
          </a:prstGeom>
        </p:spPr>
        <p:txBody>
          <a:bodyPr wrap="square">
            <a:spAutoFit/>
          </a:bodyPr>
          <a:lstStyle/>
          <a:p>
            <a:pPr marL="342900" indent="-342900">
              <a:lnSpc>
                <a:spcPct val="150000"/>
              </a:lnSpc>
              <a:buFont typeface="Wingdings" panose="05000000000000000000" pitchFamily="2" charset="2"/>
              <a:buChar char="Ø"/>
            </a:pPr>
            <a:r>
              <a:rPr lang="fr-FR" sz="2000" dirty="0">
                <a:latin typeface="Times New Roman" pitchFamily="18" charset="0"/>
                <a:cs typeface="Times New Roman" pitchFamily="18" charset="0"/>
              </a:rPr>
              <a:t>Création des vues</a:t>
            </a:r>
          </a:p>
          <a:p>
            <a:r>
              <a:rPr lang="fr-FR" sz="2000" dirty="0">
                <a:latin typeface="Times New Roman" panose="02020603050405020304" pitchFamily="18" charset="0"/>
                <a:cs typeface="Times New Roman" panose="02020603050405020304" pitchFamily="18" charset="0"/>
              </a:rPr>
              <a:t>	</a:t>
            </a:r>
            <a:endParaRPr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3FF2C01-4BF3-46B2-B3E9-D0F927295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210" y="2991934"/>
            <a:ext cx="7497221" cy="2505425"/>
          </a:xfrm>
          <a:prstGeom prst="rect">
            <a:avLst/>
          </a:prstGeom>
        </p:spPr>
      </p:pic>
      <p:sp>
        <p:nvSpPr>
          <p:cNvPr id="10" name="Rectangle 9">
            <a:extLst>
              <a:ext uri="{FF2B5EF4-FFF2-40B4-BE49-F238E27FC236}">
                <a16:creationId xmlns:a16="http://schemas.microsoft.com/office/drawing/2014/main" id="{AD6BF93D-C906-4724-8224-4B76D9B1F9A3}"/>
              </a:ext>
            </a:extLst>
          </p:cNvPr>
          <p:cNvSpPr/>
          <p:nvPr/>
        </p:nvSpPr>
        <p:spPr>
          <a:xfrm>
            <a:off x="2726642" y="912356"/>
            <a:ext cx="1124026" cy="313932"/>
          </a:xfrm>
          <a:prstGeom prst="rect">
            <a:avLst/>
          </a:prstGeom>
        </p:spPr>
        <p:txBody>
          <a:bodyPr wrap="none">
            <a:spAutoFit/>
          </a:bodyPr>
          <a:lstStyle/>
          <a:p>
            <a:pPr>
              <a:lnSpc>
                <a:spcPct val="80000"/>
              </a:lnSpc>
              <a:spcBef>
                <a:spcPct val="0"/>
              </a:spcBef>
            </a:pPr>
            <a:r>
              <a:rPr lang="fr-MA" dirty="0">
                <a:solidFill>
                  <a:schemeClr val="bg1">
                    <a:lumMod val="65000"/>
                  </a:schemeClr>
                </a:solidFill>
                <a:latin typeface="Agency FB" pitchFamily="34" charset="0"/>
              </a:rPr>
              <a:t>Technologies</a:t>
            </a:r>
            <a:endParaRPr lang="fr-FR" dirty="0">
              <a:solidFill>
                <a:schemeClr val="bg1">
                  <a:lumMod val="65000"/>
                </a:schemeClr>
              </a:solidFill>
              <a:latin typeface="Agency FB" pitchFamily="34" charset="0"/>
            </a:endParaRPr>
          </a:p>
        </p:txBody>
      </p:sp>
      <p:sp>
        <p:nvSpPr>
          <p:cNvPr id="31" name="Rectangle 30">
            <a:extLst>
              <a:ext uri="{FF2B5EF4-FFF2-40B4-BE49-F238E27FC236}">
                <a16:creationId xmlns:a16="http://schemas.microsoft.com/office/drawing/2014/main" id="{53B4D5B4-63C1-4A82-817B-844FAE107FB5}"/>
              </a:ext>
            </a:extLst>
          </p:cNvPr>
          <p:cNvSpPr/>
          <p:nvPr/>
        </p:nvSpPr>
        <p:spPr>
          <a:xfrm>
            <a:off x="3981076" y="934102"/>
            <a:ext cx="1263487" cy="313932"/>
          </a:xfrm>
          <a:prstGeom prst="rect">
            <a:avLst/>
          </a:prstGeom>
        </p:spPr>
        <p:txBody>
          <a:bodyPr wrap="none">
            <a:spAutoFit/>
          </a:bodyPr>
          <a:lstStyle/>
          <a:p>
            <a:pPr>
              <a:lnSpc>
                <a:spcPct val="80000"/>
              </a:lnSpc>
              <a:spcBef>
                <a:spcPct val="0"/>
              </a:spcBef>
            </a:pPr>
            <a:r>
              <a:rPr lang="fr-FR" dirty="0">
                <a:solidFill>
                  <a:schemeClr val="bg1">
                    <a:lumMod val="65000"/>
                  </a:schemeClr>
                </a:solidFill>
                <a:latin typeface="Agency FB" pitchFamily="34" charset="0"/>
              </a:rPr>
              <a:t>Démonstration</a:t>
            </a:r>
          </a:p>
        </p:txBody>
      </p:sp>
      <p:sp>
        <p:nvSpPr>
          <p:cNvPr id="32" name="Rectangle 31">
            <a:extLst>
              <a:ext uri="{FF2B5EF4-FFF2-40B4-BE49-F238E27FC236}">
                <a16:creationId xmlns:a16="http://schemas.microsoft.com/office/drawing/2014/main" id="{9B94D61B-7376-4C80-AA74-F646E2D2EBEA}"/>
              </a:ext>
            </a:extLst>
          </p:cNvPr>
          <p:cNvSpPr/>
          <p:nvPr/>
        </p:nvSpPr>
        <p:spPr>
          <a:xfrm>
            <a:off x="5267969" y="907598"/>
            <a:ext cx="489236" cy="313932"/>
          </a:xfrm>
          <a:prstGeom prst="rect">
            <a:avLst/>
          </a:prstGeom>
        </p:spPr>
        <p:txBody>
          <a:bodyPr wrap="none">
            <a:spAutoFit/>
          </a:bodyPr>
          <a:lstStyle/>
          <a:p>
            <a:pPr>
              <a:lnSpc>
                <a:spcPct val="80000"/>
              </a:lnSpc>
              <a:spcBef>
                <a:spcPct val="0"/>
              </a:spcBef>
            </a:pPr>
            <a:r>
              <a:rPr lang="fr-FR" dirty="0">
                <a:solidFill>
                  <a:schemeClr val="bg1">
                    <a:lumMod val="65000"/>
                  </a:schemeClr>
                </a:solidFill>
                <a:latin typeface="Agency FB" pitchFamily="34" charset="0"/>
              </a:rPr>
              <a:t>Apis</a:t>
            </a:r>
          </a:p>
        </p:txBody>
      </p:sp>
    </p:spTree>
    <p:extLst>
      <p:ext uri="{BB962C8B-B14F-4D97-AF65-F5344CB8AC3E}">
        <p14:creationId xmlns:p14="http://schemas.microsoft.com/office/powerpoint/2010/main" val="104277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Freeform 5" descr="&lt;LOGICA_QUOTE_LEFT&gt;"/>
          <p:cNvSpPr>
            <a:spLocks/>
          </p:cNvSpPr>
          <p:nvPr/>
        </p:nvSpPr>
        <p:spPr bwMode="gray">
          <a:xfrm>
            <a:off x="298193" y="641170"/>
            <a:ext cx="144000" cy="468000"/>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Freeform 9" descr="&lt;LOGICA_QUOTE_RIGHT&gt;"/>
          <p:cNvSpPr>
            <a:spLocks/>
          </p:cNvSpPr>
          <p:nvPr/>
        </p:nvSpPr>
        <p:spPr bwMode="gray">
          <a:xfrm>
            <a:off x="1573742" y="605308"/>
            <a:ext cx="144000" cy="468000"/>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Lune 59"/>
          <p:cNvSpPr/>
          <p:nvPr/>
        </p:nvSpPr>
        <p:spPr bwMode="gray">
          <a:xfrm rot="10800000">
            <a:off x="444500" y="1727200"/>
            <a:ext cx="1663700" cy="4025900"/>
          </a:xfrm>
          <a:prstGeom prst="moon">
            <a:avLst>
              <a:gd name="adj" fmla="val 7072"/>
            </a:avLst>
          </a:prstGeom>
          <a:solidFill>
            <a:schemeClr val="accent1"/>
          </a:solidFill>
          <a:ln w="9525"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3500" tIns="0" rIns="64800" bIns="0" rtlCol="0" anchor="ctr"/>
          <a:lstStyle/>
          <a:p>
            <a:pPr algn="ctr">
              <a:spcBef>
                <a:spcPct val="0"/>
              </a:spcBef>
              <a:buClrTx/>
              <a:buSzPct val="90000"/>
            </a:pPr>
            <a:endParaRPr lang="fr-FR" sz="1600" b="1" dirty="0">
              <a:solidFill>
                <a:schemeClr val="bg1"/>
              </a:solidFill>
              <a:cs typeface="Arial" pitchFamily="34" charset="0"/>
            </a:endParaRPr>
          </a:p>
        </p:txBody>
      </p:sp>
      <p:sp>
        <p:nvSpPr>
          <p:cNvPr id="27" name="TextBox 26"/>
          <p:cNvSpPr txBox="1"/>
          <p:nvPr/>
        </p:nvSpPr>
        <p:spPr>
          <a:xfrm>
            <a:off x="395536" y="613560"/>
            <a:ext cx="1221809" cy="523220"/>
          </a:xfrm>
          <a:prstGeom prst="rect">
            <a:avLst/>
          </a:prstGeom>
          <a:noFill/>
        </p:spPr>
        <p:txBody>
          <a:bodyPr wrap="none" rtlCol="0">
            <a:spAutoFit/>
          </a:bodyPr>
          <a:lstStyle/>
          <a:p>
            <a:r>
              <a:rPr lang="fr-FR" sz="2800" dirty="0">
                <a:latin typeface="+mj-lt"/>
              </a:rPr>
              <a:t>Le plan</a:t>
            </a:r>
          </a:p>
        </p:txBody>
      </p:sp>
      <p:grpSp>
        <p:nvGrpSpPr>
          <p:cNvPr id="45" name="Group 44"/>
          <p:cNvGrpSpPr/>
          <p:nvPr/>
        </p:nvGrpSpPr>
        <p:grpSpPr>
          <a:xfrm>
            <a:off x="444499" y="1136780"/>
            <a:ext cx="8164731" cy="463420"/>
            <a:chOff x="444499" y="1136780"/>
            <a:chExt cx="8164731" cy="463420"/>
          </a:xfrm>
        </p:grpSpPr>
        <p:cxnSp>
          <p:nvCxnSpPr>
            <p:cNvPr id="31" name="Straight Connector 30"/>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Arc 34"/>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7" name="Footer Placeholder 36"/>
          <p:cNvSpPr>
            <a:spLocks noGrp="1"/>
          </p:cNvSpPr>
          <p:nvPr>
            <p:ph type="ftr" sz="quarter" idx="11"/>
          </p:nvPr>
        </p:nvSpPr>
        <p:spPr/>
        <p:txBody>
          <a:bodyPr/>
          <a:lstStyle/>
          <a:p>
            <a:pPr algn="l"/>
            <a:r>
              <a:rPr lang="fr-FR" dirty="0"/>
              <a:t>ENSIAS  2017  - 2018</a:t>
            </a:r>
          </a:p>
        </p:txBody>
      </p:sp>
      <p:sp>
        <p:nvSpPr>
          <p:cNvPr id="38" name="Slide Number Placeholder 37"/>
          <p:cNvSpPr>
            <a:spLocks noGrp="1"/>
          </p:cNvSpPr>
          <p:nvPr>
            <p:ph type="sldNum" sz="quarter" idx="12"/>
          </p:nvPr>
        </p:nvSpPr>
        <p:spPr/>
        <p:txBody>
          <a:bodyPr/>
          <a:lstStyle/>
          <a:p>
            <a:fld id="{F26569FD-FFB4-4247-9A08-C210CA39FC2E}" type="slidenum">
              <a:rPr lang="fr-FR" smtClean="0"/>
              <a:pPr/>
              <a:t>2</a:t>
            </a:fld>
            <a:endParaRPr lang="fr-FR"/>
          </a:p>
        </p:txBody>
      </p:sp>
      <p:grpSp>
        <p:nvGrpSpPr>
          <p:cNvPr id="46" name="Group 45"/>
          <p:cNvGrpSpPr/>
          <p:nvPr/>
        </p:nvGrpSpPr>
        <p:grpSpPr>
          <a:xfrm>
            <a:off x="467544" y="5753100"/>
            <a:ext cx="8141686" cy="484212"/>
            <a:chOff x="467544" y="5753100"/>
            <a:chExt cx="8141686" cy="484212"/>
          </a:xfrm>
        </p:grpSpPr>
        <p:cxnSp>
          <p:nvCxnSpPr>
            <p:cNvPr id="39" name="Straight Connector 38"/>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Arc 41"/>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61"/>
          <p:cNvGrpSpPr/>
          <p:nvPr/>
        </p:nvGrpSpPr>
        <p:grpSpPr>
          <a:xfrm>
            <a:off x="1444744" y="1620992"/>
            <a:ext cx="2439701" cy="457200"/>
            <a:chOff x="1941799" y="2362200"/>
            <a:chExt cx="2439701" cy="457200"/>
          </a:xfrm>
        </p:grpSpPr>
        <p:sp>
          <p:nvSpPr>
            <p:cNvPr id="50" name="Pentagone 4"/>
            <p:cNvSpPr/>
            <p:nvPr/>
          </p:nvSpPr>
          <p:spPr>
            <a:xfrm>
              <a:off x="2116663" y="2362200"/>
              <a:ext cx="2264837" cy="457200"/>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000" dirty="0">
                  <a:solidFill>
                    <a:schemeClr val="tx1"/>
                  </a:solidFill>
                  <a:latin typeface="Times New Roman" panose="02020603050405020304" pitchFamily="18" charset="0"/>
                  <a:cs typeface="Times New Roman" panose="02020603050405020304" pitchFamily="18" charset="0"/>
                </a:rPr>
                <a:t>Introduction</a:t>
              </a:r>
            </a:p>
          </p:txBody>
        </p:sp>
        <p:sp>
          <p:nvSpPr>
            <p:cNvPr id="51" name="Ellipse 60"/>
            <p:cNvSpPr/>
            <p:nvPr/>
          </p:nvSpPr>
          <p:spPr>
            <a:xfrm>
              <a:off x="1941799" y="2476500"/>
              <a:ext cx="344201" cy="2667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72000" tIns="0" bIns="36000"/>
            <a:lstStyle/>
            <a:p>
              <a:r>
                <a:rPr lang="fr-FR" sz="1200" dirty="0">
                  <a:solidFill>
                    <a:schemeClr val="tx1"/>
                  </a:solidFill>
                </a:rPr>
                <a:t>1</a:t>
              </a:r>
            </a:p>
          </p:txBody>
        </p:sp>
      </p:grpSp>
      <p:grpSp>
        <p:nvGrpSpPr>
          <p:cNvPr id="52" name="Groupe 51"/>
          <p:cNvGrpSpPr/>
          <p:nvPr/>
        </p:nvGrpSpPr>
        <p:grpSpPr>
          <a:xfrm>
            <a:off x="1930227" y="2211411"/>
            <a:ext cx="4155780" cy="457200"/>
            <a:chOff x="2792699" y="3235845"/>
            <a:chExt cx="4155780" cy="476313"/>
          </a:xfrm>
          <a:effectLst/>
        </p:grpSpPr>
        <p:sp>
          <p:nvSpPr>
            <p:cNvPr id="53" name="Pentagone 4"/>
            <p:cNvSpPr/>
            <p:nvPr/>
          </p:nvSpPr>
          <p:spPr>
            <a:xfrm>
              <a:off x="2942163" y="3235845"/>
              <a:ext cx="4006316"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sz="2000" dirty="0">
                  <a:solidFill>
                    <a:schemeClr val="tx1"/>
                  </a:solidFill>
                  <a:latin typeface="Times New Roman" panose="02020603050405020304" pitchFamily="18" charset="0"/>
                  <a:cs typeface="Times New Roman" panose="02020603050405020304" pitchFamily="18" charset="0"/>
                </a:rPr>
                <a:t>Présentation du milieu de stage </a:t>
              </a:r>
              <a:endParaRPr lang="fr-FR" sz="2000" dirty="0">
                <a:solidFill>
                  <a:schemeClr val="tx1"/>
                </a:solidFill>
                <a:latin typeface="Times New Roman" panose="02020603050405020304" pitchFamily="18" charset="0"/>
                <a:cs typeface="Times New Roman" panose="02020603050405020304" pitchFamily="18" charset="0"/>
              </a:endParaRPr>
            </a:p>
          </p:txBody>
        </p:sp>
        <p:sp>
          <p:nvSpPr>
            <p:cNvPr id="54" name="Ellipse 41"/>
            <p:cNvSpPr/>
            <p:nvPr/>
          </p:nvSpPr>
          <p:spPr>
            <a:xfrm>
              <a:off x="2792699" y="3328462"/>
              <a:ext cx="331501" cy="30431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72000" tIns="18000" bIns="36000"/>
            <a:lstStyle/>
            <a:p>
              <a:r>
                <a:rPr lang="fr-FR" sz="1200" dirty="0">
                  <a:solidFill>
                    <a:schemeClr val="tx1"/>
                  </a:solidFill>
                </a:rPr>
                <a:t>2</a:t>
              </a:r>
            </a:p>
          </p:txBody>
        </p:sp>
      </p:grpSp>
      <p:grpSp>
        <p:nvGrpSpPr>
          <p:cNvPr id="55" name="Groupe 39"/>
          <p:cNvGrpSpPr/>
          <p:nvPr/>
        </p:nvGrpSpPr>
        <p:grpSpPr>
          <a:xfrm>
            <a:off x="2241295" y="2898438"/>
            <a:ext cx="5118609" cy="546502"/>
            <a:chOff x="2792700" y="3063424"/>
            <a:chExt cx="5118609" cy="569349"/>
          </a:xfrm>
          <a:effectLst/>
        </p:grpSpPr>
        <p:sp>
          <p:nvSpPr>
            <p:cNvPr id="56" name="Pentagone 4"/>
            <p:cNvSpPr/>
            <p:nvPr/>
          </p:nvSpPr>
          <p:spPr>
            <a:xfrm>
              <a:off x="2845457" y="3063424"/>
              <a:ext cx="5065852"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pPr lvl="0"/>
              <a:endParaRPr lang="fr-FR" dirty="0">
                <a:solidFill>
                  <a:schemeClr val="tx1"/>
                </a:solidFill>
              </a:endParaRPr>
            </a:p>
            <a:p>
              <a:pPr lvl="0"/>
              <a:r>
                <a:rPr lang="fr-FR" sz="2000" dirty="0">
                  <a:solidFill>
                    <a:schemeClr val="tx1"/>
                  </a:solidFill>
                  <a:latin typeface="Times New Roman" panose="02020603050405020304" pitchFamily="18" charset="0"/>
                  <a:cs typeface="Times New Roman" panose="02020603050405020304" pitchFamily="18" charset="0"/>
                </a:rPr>
                <a:t>Présentation du cadre général du stage</a:t>
              </a:r>
            </a:p>
          </p:txBody>
        </p:sp>
        <p:sp>
          <p:nvSpPr>
            <p:cNvPr id="57" name="Ellipse 41"/>
            <p:cNvSpPr/>
            <p:nvPr/>
          </p:nvSpPr>
          <p:spPr>
            <a:xfrm>
              <a:off x="2792700" y="3266063"/>
              <a:ext cx="287302" cy="36671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72000" tIns="18000" bIns="36000"/>
            <a:lstStyle/>
            <a:p>
              <a:r>
                <a:rPr lang="fr-MA" sz="1200" dirty="0">
                  <a:solidFill>
                    <a:schemeClr val="tx1"/>
                  </a:solidFill>
                </a:rPr>
                <a:t>3</a:t>
              </a:r>
              <a:endParaRPr lang="fr-FR" sz="1200" dirty="0">
                <a:solidFill>
                  <a:schemeClr val="tx1"/>
                </a:solidFill>
              </a:endParaRPr>
            </a:p>
          </p:txBody>
        </p:sp>
      </p:grpSp>
      <p:grpSp>
        <p:nvGrpSpPr>
          <p:cNvPr id="58" name="Groupe 44"/>
          <p:cNvGrpSpPr/>
          <p:nvPr/>
        </p:nvGrpSpPr>
        <p:grpSpPr>
          <a:xfrm>
            <a:off x="2261728" y="3824876"/>
            <a:ext cx="3255846" cy="569144"/>
            <a:chOff x="2856199" y="3315231"/>
            <a:chExt cx="3353826" cy="476313"/>
          </a:xfrm>
          <a:effectLst/>
        </p:grpSpPr>
        <p:sp>
          <p:nvSpPr>
            <p:cNvPr id="59" name="Pentagone 4"/>
            <p:cNvSpPr/>
            <p:nvPr/>
          </p:nvSpPr>
          <p:spPr>
            <a:xfrm>
              <a:off x="3031063" y="3315231"/>
              <a:ext cx="3178962"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000" dirty="0">
                  <a:solidFill>
                    <a:schemeClr val="tx1"/>
                  </a:solidFill>
                  <a:latin typeface="Times New Roman" panose="02020603050405020304" pitchFamily="18" charset="0"/>
                  <a:cs typeface="Times New Roman" panose="02020603050405020304" pitchFamily="18" charset="0"/>
                </a:rPr>
                <a:t>Analyse et Conception</a:t>
              </a:r>
            </a:p>
          </p:txBody>
        </p:sp>
        <p:sp>
          <p:nvSpPr>
            <p:cNvPr id="60" name="Ellipse 46"/>
            <p:cNvSpPr/>
            <p:nvPr/>
          </p:nvSpPr>
          <p:spPr>
            <a:xfrm>
              <a:off x="2856199" y="3407847"/>
              <a:ext cx="331200" cy="30379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72000" tIns="18000" bIns="36000"/>
            <a:lstStyle/>
            <a:p>
              <a:r>
                <a:rPr lang="fr-MA" sz="1200" dirty="0">
                  <a:solidFill>
                    <a:schemeClr val="tx1"/>
                  </a:solidFill>
                </a:rPr>
                <a:t>4</a:t>
              </a:r>
              <a:endParaRPr lang="fr-FR" sz="1200" dirty="0">
                <a:solidFill>
                  <a:schemeClr val="tx1"/>
                </a:solidFill>
              </a:endParaRPr>
            </a:p>
          </p:txBody>
        </p:sp>
      </p:grpSp>
      <p:grpSp>
        <p:nvGrpSpPr>
          <p:cNvPr id="61" name="Groupe 49"/>
          <p:cNvGrpSpPr/>
          <p:nvPr/>
        </p:nvGrpSpPr>
        <p:grpSpPr>
          <a:xfrm>
            <a:off x="1930227" y="4607384"/>
            <a:ext cx="2439701" cy="457200"/>
            <a:chOff x="2856199" y="3315231"/>
            <a:chExt cx="2439701" cy="476313"/>
          </a:xfrm>
          <a:effectLst/>
        </p:grpSpPr>
        <p:sp>
          <p:nvSpPr>
            <p:cNvPr id="62" name="Pentagone 4"/>
            <p:cNvSpPr/>
            <p:nvPr/>
          </p:nvSpPr>
          <p:spPr>
            <a:xfrm>
              <a:off x="2967563" y="3315231"/>
              <a:ext cx="2328337"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000" dirty="0">
                  <a:solidFill>
                    <a:schemeClr val="tx1"/>
                  </a:solidFill>
                  <a:latin typeface="Times New Roman" panose="02020603050405020304" pitchFamily="18" charset="0"/>
                  <a:cs typeface="Times New Roman" panose="02020603050405020304" pitchFamily="18" charset="0"/>
                </a:rPr>
                <a:t>Réalisation</a:t>
              </a:r>
            </a:p>
          </p:txBody>
        </p:sp>
        <p:sp>
          <p:nvSpPr>
            <p:cNvPr id="63" name="Ellipse 51"/>
            <p:cNvSpPr/>
            <p:nvPr/>
          </p:nvSpPr>
          <p:spPr>
            <a:xfrm>
              <a:off x="2856199" y="3394616"/>
              <a:ext cx="331200" cy="30379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72000" tIns="18000" bIns="36000"/>
            <a:lstStyle/>
            <a:p>
              <a:r>
                <a:rPr lang="fr-MA" sz="1200" dirty="0">
                  <a:solidFill>
                    <a:schemeClr val="tx1"/>
                  </a:solidFill>
                </a:rPr>
                <a:t>5</a:t>
              </a:r>
              <a:endParaRPr lang="fr-FR" sz="1200" dirty="0">
                <a:solidFill>
                  <a:schemeClr val="tx1"/>
                </a:solidFill>
              </a:endParaRPr>
            </a:p>
          </p:txBody>
        </p:sp>
      </p:grpSp>
      <p:grpSp>
        <p:nvGrpSpPr>
          <p:cNvPr id="64" name="Groupe 54"/>
          <p:cNvGrpSpPr/>
          <p:nvPr/>
        </p:nvGrpSpPr>
        <p:grpSpPr>
          <a:xfrm>
            <a:off x="1439331" y="5312601"/>
            <a:ext cx="3449387" cy="457200"/>
            <a:chOff x="2818099" y="3288769"/>
            <a:chExt cx="2388901" cy="476313"/>
          </a:xfrm>
          <a:effectLst/>
        </p:grpSpPr>
        <p:sp>
          <p:nvSpPr>
            <p:cNvPr id="65" name="Pentagone 4"/>
            <p:cNvSpPr/>
            <p:nvPr/>
          </p:nvSpPr>
          <p:spPr>
            <a:xfrm>
              <a:off x="2942163" y="3288769"/>
              <a:ext cx="2264837" cy="476313"/>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000" dirty="0">
                  <a:solidFill>
                    <a:schemeClr val="tx1"/>
                  </a:solidFill>
                  <a:latin typeface="Times New Roman" panose="02020603050405020304" pitchFamily="18" charset="0"/>
                  <a:cs typeface="Times New Roman" panose="02020603050405020304" pitchFamily="18" charset="0"/>
                </a:rPr>
                <a:t>Conclusion </a:t>
              </a:r>
            </a:p>
          </p:txBody>
        </p:sp>
        <p:sp>
          <p:nvSpPr>
            <p:cNvPr id="66" name="Ellipse 56"/>
            <p:cNvSpPr/>
            <p:nvPr/>
          </p:nvSpPr>
          <p:spPr>
            <a:xfrm>
              <a:off x="2818099" y="3394616"/>
              <a:ext cx="331200" cy="30379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72000" tIns="18000" bIns="36000"/>
            <a:lstStyle/>
            <a:p>
              <a:r>
                <a:rPr lang="fr-MA" sz="1200" dirty="0">
                  <a:solidFill>
                    <a:schemeClr val="tx1"/>
                  </a:solidFill>
                </a:rPr>
                <a:t>6</a:t>
              </a:r>
            </a:p>
            <a:p>
              <a:endParaRPr lang="fr-FR" sz="1200" dirty="0">
                <a:solidFill>
                  <a:schemeClr val="tx1"/>
                </a:solidFill>
              </a:endParaRPr>
            </a:p>
          </p:txBody>
        </p:sp>
      </p:grpSp>
    </p:spTree>
    <p:extLst>
      <p:ext uri="{BB962C8B-B14F-4D97-AF65-F5344CB8AC3E}">
        <p14:creationId xmlns:p14="http://schemas.microsoft.com/office/powerpoint/2010/main" val="1429704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20</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486934" y="164809"/>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Conception</a:t>
            </a:r>
          </a:p>
        </p:txBody>
      </p:sp>
      <p:sp>
        <p:nvSpPr>
          <p:cNvPr id="53" name="Rectangle 7"/>
          <p:cNvSpPr txBox="1">
            <a:spLocks noChangeArrowheads="1"/>
          </p:cNvSpPr>
          <p:nvPr/>
        </p:nvSpPr>
        <p:spPr>
          <a:xfrm>
            <a:off x="6807465" y="158950"/>
            <a:ext cx="2336535" cy="448615"/>
          </a:xfrm>
          <a:prstGeom prst="rect">
            <a:avLst/>
          </a:prstGeom>
        </p:spPr>
        <p:txBody>
          <a:bodyPr vert="horz" lIns="0" tIns="0" rIns="0" bIns="0" rtlCol="0" anchor="ctr" anchorCtr="0">
            <a:noAutofit/>
          </a:bodyPr>
          <a:lstStyle/>
          <a:p>
            <a:pPr>
              <a:spcBef>
                <a:spcPct val="0"/>
              </a:spcBef>
            </a:pPr>
            <a:r>
              <a:rPr lang="fr-FR" sz="2200" b="1" dirty="0">
                <a:latin typeface="Agency FB" pitchFamily="34" charset="0"/>
                <a:ea typeface="+mj-ea"/>
                <a:cs typeface="+mj-cs"/>
              </a:rPr>
              <a:t>Réalisation</a:t>
            </a:r>
            <a:r>
              <a:rPr lang="fr-FR" sz="2200" dirty="0">
                <a:solidFill>
                  <a:schemeClr val="bg1">
                    <a:lumMod val="65000"/>
                  </a:schemeClr>
                </a:solidFill>
                <a:latin typeface="Agency FB" pitchFamily="34" charset="0"/>
              </a:rPr>
              <a:t>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6696800" y="15511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7818768" y="135497"/>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90947" y="901735"/>
            <a:ext cx="2723933"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Plateforme </a:t>
            </a:r>
            <a:r>
              <a:rPr lang="fr-MA" b="1" dirty="0" err="1">
                <a:latin typeface="Agency FB" pitchFamily="34" charset="0"/>
              </a:rPr>
              <a:t>ScreenDy</a:t>
            </a:r>
            <a:endParaRPr lang="fr-FR" b="1" dirty="0">
              <a:latin typeface="Agency FB" pitchFamily="34" charset="0"/>
            </a:endParaRPr>
          </a:p>
        </p:txBody>
      </p:sp>
      <p:sp>
        <p:nvSpPr>
          <p:cNvPr id="20" name="Freeform 5" descr="&lt;LOGICA_QUOTE_LEFT&gt;"/>
          <p:cNvSpPr>
            <a:spLocks/>
          </p:cNvSpPr>
          <p:nvPr/>
        </p:nvSpPr>
        <p:spPr bwMode="gray">
          <a:xfrm>
            <a:off x="627812" y="79871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2448203" y="81140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181182" y="142337"/>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r>
              <a:rPr lang="fr-FR" sz="2400" dirty="0"/>
              <a:t>Analyse et Maquettage</a:t>
            </a:r>
          </a:p>
        </p:txBody>
      </p:sp>
      <p:sp>
        <p:nvSpPr>
          <p:cNvPr id="6" name="Rectangle 5">
            <a:extLst>
              <a:ext uri="{FF2B5EF4-FFF2-40B4-BE49-F238E27FC236}">
                <a16:creationId xmlns:a16="http://schemas.microsoft.com/office/drawing/2014/main" id="{333F2B8A-6CAA-4A09-A287-BB8C67E86559}"/>
              </a:ext>
            </a:extLst>
          </p:cNvPr>
          <p:cNvSpPr/>
          <p:nvPr/>
        </p:nvSpPr>
        <p:spPr>
          <a:xfrm>
            <a:off x="627170" y="1566262"/>
            <a:ext cx="1952394" cy="369332"/>
          </a:xfrm>
          <a:prstGeom prst="rect">
            <a:avLst/>
          </a:prstGeom>
        </p:spPr>
        <p:txBody>
          <a:bodyPr wrap="none">
            <a:spAutoFit/>
          </a:bodyPr>
          <a:lstStyle/>
          <a:p>
            <a:r>
              <a:rPr lang="fr-FR" b="1" dirty="0">
                <a:solidFill>
                  <a:schemeClr val="tx2"/>
                </a:solidFill>
                <a:effectLst>
                  <a:outerShdw blurRad="38100" dist="38100" dir="2700000" algn="tl">
                    <a:srgbClr val="000000">
                      <a:alpha val="43137"/>
                    </a:srgbClr>
                  </a:outerShdw>
                </a:effectLst>
              </a:rPr>
              <a:t>Etapes générales : </a:t>
            </a:r>
            <a:endParaRPr lang="fr-FR" dirty="0"/>
          </a:p>
        </p:txBody>
      </p:sp>
      <p:sp>
        <p:nvSpPr>
          <p:cNvPr id="27" name="Rectangle 26">
            <a:extLst>
              <a:ext uri="{FF2B5EF4-FFF2-40B4-BE49-F238E27FC236}">
                <a16:creationId xmlns:a16="http://schemas.microsoft.com/office/drawing/2014/main" id="{EBE8F1A4-6AC3-4362-BF21-A368B0D89CB5}"/>
              </a:ext>
            </a:extLst>
          </p:cNvPr>
          <p:cNvSpPr/>
          <p:nvPr/>
        </p:nvSpPr>
        <p:spPr>
          <a:xfrm>
            <a:off x="1118192" y="2199561"/>
            <a:ext cx="6666271" cy="1323439"/>
          </a:xfrm>
          <a:prstGeom prst="rect">
            <a:avLst/>
          </a:prstGeom>
        </p:spPr>
        <p:txBody>
          <a:bodyPr wrap="square">
            <a:spAutoFit/>
          </a:bodyPr>
          <a:lstStyle/>
          <a:p>
            <a:pPr marL="342900" indent="-342900">
              <a:lnSpc>
                <a:spcPct val="150000"/>
              </a:lnSpc>
              <a:buFont typeface="Wingdings" panose="05000000000000000000" pitchFamily="2" charset="2"/>
              <a:buChar char="Ø"/>
            </a:pPr>
            <a:r>
              <a:rPr lang="fr-FR" sz="2000" dirty="0">
                <a:latin typeface="Times New Roman" pitchFamily="18" charset="0"/>
                <a:cs typeface="Times New Roman" pitchFamily="18" charset="0"/>
              </a:rPr>
              <a:t>Ajout des fonctions </a:t>
            </a:r>
            <a:r>
              <a:rPr lang="fr-FR" sz="2000" dirty="0" err="1">
                <a:latin typeface="Times New Roman" pitchFamily="18" charset="0"/>
                <a:cs typeface="Times New Roman" pitchFamily="18" charset="0"/>
              </a:rPr>
              <a:t>ScreenDy</a:t>
            </a:r>
            <a:r>
              <a:rPr lang="fr-FR" sz="2000" dirty="0">
                <a:latin typeface="Times New Roman" pitchFamily="18" charset="0"/>
                <a:cs typeface="Times New Roman" pitchFamily="18" charset="0"/>
              </a:rPr>
              <a:t> JavaScript</a:t>
            </a:r>
          </a:p>
          <a:p>
            <a:pPr marL="342900" indent="-342900">
              <a:lnSpc>
                <a:spcPct val="150000"/>
              </a:lnSpc>
              <a:buFont typeface="Wingdings" panose="05000000000000000000" pitchFamily="2" charset="2"/>
              <a:buChar char="Ø"/>
            </a:pPr>
            <a:r>
              <a:rPr lang="fr-FR" sz="2000" dirty="0">
                <a:latin typeface="Times New Roman" pitchFamily="18" charset="0"/>
                <a:cs typeface="Times New Roman" pitchFamily="18" charset="0"/>
              </a:rPr>
              <a:t>Test de l’application</a:t>
            </a:r>
          </a:p>
          <a:p>
            <a:r>
              <a:rPr lang="fr-FR" sz="2000" dirty="0">
                <a:latin typeface="Times New Roman" panose="02020603050405020304" pitchFamily="18" charset="0"/>
                <a:cs typeface="Times New Roman" panose="02020603050405020304" pitchFamily="18" charset="0"/>
              </a:rPr>
              <a:t>	</a:t>
            </a:r>
            <a:endParaRPr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FBFDEC8-D878-473D-A016-16D09240D8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56325" y="3232603"/>
            <a:ext cx="4770612" cy="2723662"/>
          </a:xfrm>
          <a:prstGeom prst="rect">
            <a:avLst/>
          </a:prstGeom>
        </p:spPr>
      </p:pic>
      <p:sp>
        <p:nvSpPr>
          <p:cNvPr id="30" name="Rectangle 29">
            <a:extLst>
              <a:ext uri="{FF2B5EF4-FFF2-40B4-BE49-F238E27FC236}">
                <a16:creationId xmlns:a16="http://schemas.microsoft.com/office/drawing/2014/main" id="{B69113D7-0216-4CA8-82FF-8F239F703D92}"/>
              </a:ext>
            </a:extLst>
          </p:cNvPr>
          <p:cNvSpPr/>
          <p:nvPr/>
        </p:nvSpPr>
        <p:spPr>
          <a:xfrm>
            <a:off x="2726642" y="912356"/>
            <a:ext cx="1124026" cy="313932"/>
          </a:xfrm>
          <a:prstGeom prst="rect">
            <a:avLst/>
          </a:prstGeom>
        </p:spPr>
        <p:txBody>
          <a:bodyPr wrap="none">
            <a:spAutoFit/>
          </a:bodyPr>
          <a:lstStyle/>
          <a:p>
            <a:pPr>
              <a:lnSpc>
                <a:spcPct val="80000"/>
              </a:lnSpc>
              <a:spcBef>
                <a:spcPct val="0"/>
              </a:spcBef>
            </a:pPr>
            <a:r>
              <a:rPr lang="fr-MA" dirty="0">
                <a:solidFill>
                  <a:schemeClr val="bg1">
                    <a:lumMod val="65000"/>
                  </a:schemeClr>
                </a:solidFill>
                <a:latin typeface="Agency FB" pitchFamily="34" charset="0"/>
              </a:rPr>
              <a:t>Technologies</a:t>
            </a:r>
            <a:endParaRPr lang="fr-FR" dirty="0">
              <a:solidFill>
                <a:schemeClr val="bg1">
                  <a:lumMod val="65000"/>
                </a:schemeClr>
              </a:solidFill>
              <a:latin typeface="Agency FB" pitchFamily="34" charset="0"/>
            </a:endParaRPr>
          </a:p>
        </p:txBody>
      </p:sp>
      <p:sp>
        <p:nvSpPr>
          <p:cNvPr id="31" name="Rectangle 30">
            <a:extLst>
              <a:ext uri="{FF2B5EF4-FFF2-40B4-BE49-F238E27FC236}">
                <a16:creationId xmlns:a16="http://schemas.microsoft.com/office/drawing/2014/main" id="{45079363-7B21-483A-BD77-534B9B23667F}"/>
              </a:ext>
            </a:extLst>
          </p:cNvPr>
          <p:cNvSpPr/>
          <p:nvPr/>
        </p:nvSpPr>
        <p:spPr>
          <a:xfrm>
            <a:off x="3981076" y="934102"/>
            <a:ext cx="1263487" cy="313932"/>
          </a:xfrm>
          <a:prstGeom prst="rect">
            <a:avLst/>
          </a:prstGeom>
        </p:spPr>
        <p:txBody>
          <a:bodyPr wrap="none">
            <a:spAutoFit/>
          </a:bodyPr>
          <a:lstStyle/>
          <a:p>
            <a:pPr>
              <a:lnSpc>
                <a:spcPct val="80000"/>
              </a:lnSpc>
              <a:spcBef>
                <a:spcPct val="0"/>
              </a:spcBef>
            </a:pPr>
            <a:r>
              <a:rPr lang="fr-FR" dirty="0">
                <a:solidFill>
                  <a:schemeClr val="bg1">
                    <a:lumMod val="65000"/>
                  </a:schemeClr>
                </a:solidFill>
                <a:latin typeface="Agency FB" pitchFamily="34" charset="0"/>
              </a:rPr>
              <a:t>Démonstration</a:t>
            </a:r>
          </a:p>
        </p:txBody>
      </p:sp>
      <p:sp>
        <p:nvSpPr>
          <p:cNvPr id="32" name="Rectangle 31">
            <a:extLst>
              <a:ext uri="{FF2B5EF4-FFF2-40B4-BE49-F238E27FC236}">
                <a16:creationId xmlns:a16="http://schemas.microsoft.com/office/drawing/2014/main" id="{00558DE6-B0F7-456C-A6A5-E0A0CF80C236}"/>
              </a:ext>
            </a:extLst>
          </p:cNvPr>
          <p:cNvSpPr/>
          <p:nvPr/>
        </p:nvSpPr>
        <p:spPr>
          <a:xfrm>
            <a:off x="5267969" y="934102"/>
            <a:ext cx="489236" cy="313932"/>
          </a:xfrm>
          <a:prstGeom prst="rect">
            <a:avLst/>
          </a:prstGeom>
        </p:spPr>
        <p:txBody>
          <a:bodyPr wrap="none">
            <a:spAutoFit/>
          </a:bodyPr>
          <a:lstStyle/>
          <a:p>
            <a:pPr>
              <a:lnSpc>
                <a:spcPct val="80000"/>
              </a:lnSpc>
              <a:spcBef>
                <a:spcPct val="0"/>
              </a:spcBef>
            </a:pPr>
            <a:r>
              <a:rPr lang="fr-FR" dirty="0">
                <a:solidFill>
                  <a:schemeClr val="bg1">
                    <a:lumMod val="65000"/>
                  </a:schemeClr>
                </a:solidFill>
                <a:latin typeface="Agency FB" pitchFamily="34" charset="0"/>
              </a:rPr>
              <a:t>Apis</a:t>
            </a:r>
          </a:p>
        </p:txBody>
      </p:sp>
    </p:spTree>
    <p:extLst>
      <p:ext uri="{BB962C8B-B14F-4D97-AF65-F5344CB8AC3E}">
        <p14:creationId xmlns:p14="http://schemas.microsoft.com/office/powerpoint/2010/main" val="239739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21</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486934" y="164809"/>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Conception</a:t>
            </a:r>
          </a:p>
        </p:txBody>
      </p:sp>
      <p:sp>
        <p:nvSpPr>
          <p:cNvPr id="53" name="Rectangle 7"/>
          <p:cNvSpPr txBox="1">
            <a:spLocks noChangeArrowheads="1"/>
          </p:cNvSpPr>
          <p:nvPr/>
        </p:nvSpPr>
        <p:spPr>
          <a:xfrm>
            <a:off x="6807465" y="158950"/>
            <a:ext cx="2336535" cy="448615"/>
          </a:xfrm>
          <a:prstGeom prst="rect">
            <a:avLst/>
          </a:prstGeom>
        </p:spPr>
        <p:txBody>
          <a:bodyPr vert="horz" lIns="0" tIns="0" rIns="0" bIns="0" rtlCol="0" anchor="ctr" anchorCtr="0">
            <a:noAutofit/>
          </a:bodyPr>
          <a:lstStyle/>
          <a:p>
            <a:pPr>
              <a:spcBef>
                <a:spcPct val="0"/>
              </a:spcBef>
            </a:pPr>
            <a:r>
              <a:rPr lang="fr-FR" sz="2200" b="1" dirty="0">
                <a:latin typeface="Agency FB" pitchFamily="34" charset="0"/>
                <a:ea typeface="+mj-ea"/>
                <a:cs typeface="+mj-cs"/>
              </a:rPr>
              <a:t>Réalisation</a:t>
            </a:r>
            <a:r>
              <a:rPr lang="fr-FR" sz="2200" dirty="0">
                <a:solidFill>
                  <a:schemeClr val="bg1">
                    <a:lumMod val="65000"/>
                  </a:schemeClr>
                </a:solidFill>
                <a:latin typeface="Agency FB" pitchFamily="34" charset="0"/>
              </a:rPr>
              <a:t>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6696800" y="15511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7818768" y="135497"/>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90947" y="901735"/>
            <a:ext cx="2723933"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Plateforme </a:t>
            </a:r>
            <a:r>
              <a:rPr lang="fr-MA" dirty="0" err="1">
                <a:solidFill>
                  <a:schemeClr val="bg1">
                    <a:lumMod val="65000"/>
                  </a:schemeClr>
                </a:solidFill>
                <a:latin typeface="Agency FB" pitchFamily="34" charset="0"/>
              </a:rPr>
              <a:t>ScreenDy</a:t>
            </a:r>
            <a:endParaRPr lang="fr-FR" dirty="0">
              <a:solidFill>
                <a:schemeClr val="bg1">
                  <a:lumMod val="65000"/>
                </a:schemeClr>
              </a:solidFill>
              <a:latin typeface="Agency FB" pitchFamily="34" charset="0"/>
            </a:endParaRPr>
          </a:p>
        </p:txBody>
      </p:sp>
      <p:sp>
        <p:nvSpPr>
          <p:cNvPr id="20" name="Freeform 5" descr="&lt;LOGICA_QUOTE_LEFT&gt;"/>
          <p:cNvSpPr>
            <a:spLocks/>
          </p:cNvSpPr>
          <p:nvPr/>
        </p:nvSpPr>
        <p:spPr bwMode="gray">
          <a:xfrm>
            <a:off x="2491368" y="8397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3737915" y="824700"/>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181182" y="142337"/>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r>
              <a:rPr lang="fr-FR" sz="2400" dirty="0"/>
              <a:t>Analyse et Maquettage</a:t>
            </a:r>
          </a:p>
        </p:txBody>
      </p:sp>
      <p:sp>
        <p:nvSpPr>
          <p:cNvPr id="30" name="Rectangle 29">
            <a:extLst>
              <a:ext uri="{FF2B5EF4-FFF2-40B4-BE49-F238E27FC236}">
                <a16:creationId xmlns:a16="http://schemas.microsoft.com/office/drawing/2014/main" id="{E20A1CBF-E306-49BB-A7B5-09ECB46ADFA4}"/>
              </a:ext>
            </a:extLst>
          </p:cNvPr>
          <p:cNvSpPr/>
          <p:nvPr/>
        </p:nvSpPr>
        <p:spPr>
          <a:xfrm>
            <a:off x="2577291" y="912311"/>
            <a:ext cx="1200970" cy="313932"/>
          </a:xfrm>
          <a:prstGeom prst="rect">
            <a:avLst/>
          </a:prstGeom>
        </p:spPr>
        <p:txBody>
          <a:bodyPr wrap="none">
            <a:spAutoFit/>
          </a:bodyPr>
          <a:lstStyle/>
          <a:p>
            <a:pPr>
              <a:lnSpc>
                <a:spcPct val="80000"/>
              </a:lnSpc>
              <a:spcBef>
                <a:spcPct val="0"/>
              </a:spcBef>
            </a:pPr>
            <a:r>
              <a:rPr lang="fr-MA" b="1" dirty="0">
                <a:latin typeface="Agency FB" pitchFamily="34" charset="0"/>
              </a:rPr>
              <a:t>Technologies</a:t>
            </a:r>
            <a:endParaRPr lang="fr-FR" b="1" dirty="0">
              <a:latin typeface="Agency FB" pitchFamily="34" charset="0"/>
            </a:endParaRPr>
          </a:p>
        </p:txBody>
      </p:sp>
      <p:pic>
        <p:nvPicPr>
          <p:cNvPr id="11" name="Picture 10">
            <a:extLst>
              <a:ext uri="{FF2B5EF4-FFF2-40B4-BE49-F238E27FC236}">
                <a16:creationId xmlns:a16="http://schemas.microsoft.com/office/drawing/2014/main" id="{01F75285-A36B-46AE-AA70-6B88ACB5839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73379" y="1747067"/>
            <a:ext cx="2489189" cy="1866892"/>
          </a:xfrm>
          <a:prstGeom prst="rect">
            <a:avLst/>
          </a:prstGeom>
        </p:spPr>
      </p:pic>
      <p:pic>
        <p:nvPicPr>
          <p:cNvPr id="1026" name="Picture 2" descr="https://raw.githubusercontent.com/AymenChla/rapport-de-stage-1ere-annee/master/graphics/json.png?token=ASeEBr8iha5wVfIGI3UkC24WKEKE1VRgks5aMGo5wA%3D%3D">
            <a:extLst>
              <a:ext uri="{FF2B5EF4-FFF2-40B4-BE49-F238E27FC236}">
                <a16:creationId xmlns:a16="http://schemas.microsoft.com/office/drawing/2014/main" id="{0DCE2C42-3F89-4E68-AFF9-827B61B68A62}"/>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67952" y="2140102"/>
            <a:ext cx="3250816" cy="12888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72F8D0A-E124-4258-9C55-A0B34F6BC2F7}"/>
              </a:ext>
            </a:extLst>
          </p:cNvPr>
          <p:cNvPicPr>
            <a:picLocks noChangeAspect="1"/>
          </p:cNvPicPr>
          <p:nvPr/>
        </p:nvPicPr>
        <p:blipFill>
          <a:blip r:embed="rId5"/>
          <a:stretch>
            <a:fillRect/>
          </a:stretch>
        </p:blipFill>
        <p:spPr>
          <a:xfrm>
            <a:off x="1770469" y="3764789"/>
            <a:ext cx="1912343" cy="1918221"/>
          </a:xfrm>
          <a:prstGeom prst="rect">
            <a:avLst/>
          </a:prstGeom>
        </p:spPr>
      </p:pic>
      <p:pic>
        <p:nvPicPr>
          <p:cNvPr id="13" name="Picture 12">
            <a:extLst>
              <a:ext uri="{FF2B5EF4-FFF2-40B4-BE49-F238E27FC236}">
                <a16:creationId xmlns:a16="http://schemas.microsoft.com/office/drawing/2014/main" id="{F4A62DD5-F855-4B43-A187-C3C5E983A2F5}"/>
              </a:ext>
            </a:extLst>
          </p:cNvPr>
          <p:cNvPicPr>
            <a:picLocks noChangeAspect="1"/>
          </p:cNvPicPr>
          <p:nvPr/>
        </p:nvPicPr>
        <p:blipFill>
          <a:blip r:embed="rId6"/>
          <a:stretch>
            <a:fillRect/>
          </a:stretch>
        </p:blipFill>
        <p:spPr>
          <a:xfrm>
            <a:off x="4703826" y="3983302"/>
            <a:ext cx="3145453" cy="1075078"/>
          </a:xfrm>
          <a:prstGeom prst="rect">
            <a:avLst/>
          </a:prstGeom>
        </p:spPr>
      </p:pic>
      <p:sp>
        <p:nvSpPr>
          <p:cNvPr id="32" name="Rectangle 31">
            <a:extLst>
              <a:ext uri="{FF2B5EF4-FFF2-40B4-BE49-F238E27FC236}">
                <a16:creationId xmlns:a16="http://schemas.microsoft.com/office/drawing/2014/main" id="{E981DE03-7E6B-4E43-9A0B-30D49E557F9B}"/>
              </a:ext>
            </a:extLst>
          </p:cNvPr>
          <p:cNvSpPr/>
          <p:nvPr/>
        </p:nvSpPr>
        <p:spPr>
          <a:xfrm>
            <a:off x="3981076" y="934102"/>
            <a:ext cx="1263487" cy="313932"/>
          </a:xfrm>
          <a:prstGeom prst="rect">
            <a:avLst/>
          </a:prstGeom>
        </p:spPr>
        <p:txBody>
          <a:bodyPr wrap="none">
            <a:spAutoFit/>
          </a:bodyPr>
          <a:lstStyle/>
          <a:p>
            <a:pPr>
              <a:lnSpc>
                <a:spcPct val="80000"/>
              </a:lnSpc>
              <a:spcBef>
                <a:spcPct val="0"/>
              </a:spcBef>
            </a:pPr>
            <a:r>
              <a:rPr lang="fr-FR" dirty="0">
                <a:solidFill>
                  <a:schemeClr val="bg1">
                    <a:lumMod val="65000"/>
                  </a:schemeClr>
                </a:solidFill>
                <a:latin typeface="Agency FB" pitchFamily="34" charset="0"/>
              </a:rPr>
              <a:t>Démonstration</a:t>
            </a:r>
          </a:p>
        </p:txBody>
      </p:sp>
      <p:sp>
        <p:nvSpPr>
          <p:cNvPr id="33" name="Rectangle 32">
            <a:extLst>
              <a:ext uri="{FF2B5EF4-FFF2-40B4-BE49-F238E27FC236}">
                <a16:creationId xmlns:a16="http://schemas.microsoft.com/office/drawing/2014/main" id="{CBF863A0-8259-4DF4-8E64-433DF405D445}"/>
              </a:ext>
            </a:extLst>
          </p:cNvPr>
          <p:cNvSpPr/>
          <p:nvPr/>
        </p:nvSpPr>
        <p:spPr>
          <a:xfrm>
            <a:off x="5267969" y="934102"/>
            <a:ext cx="489236" cy="313932"/>
          </a:xfrm>
          <a:prstGeom prst="rect">
            <a:avLst/>
          </a:prstGeom>
        </p:spPr>
        <p:txBody>
          <a:bodyPr wrap="none">
            <a:spAutoFit/>
          </a:bodyPr>
          <a:lstStyle/>
          <a:p>
            <a:pPr>
              <a:lnSpc>
                <a:spcPct val="80000"/>
              </a:lnSpc>
              <a:spcBef>
                <a:spcPct val="0"/>
              </a:spcBef>
            </a:pPr>
            <a:r>
              <a:rPr lang="fr-FR" dirty="0">
                <a:solidFill>
                  <a:schemeClr val="bg1">
                    <a:lumMod val="65000"/>
                  </a:schemeClr>
                </a:solidFill>
                <a:latin typeface="Agency FB" pitchFamily="34" charset="0"/>
              </a:rPr>
              <a:t>Apis</a:t>
            </a:r>
          </a:p>
        </p:txBody>
      </p:sp>
    </p:spTree>
    <p:extLst>
      <p:ext uri="{BB962C8B-B14F-4D97-AF65-F5344CB8AC3E}">
        <p14:creationId xmlns:p14="http://schemas.microsoft.com/office/powerpoint/2010/main" val="1571201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22</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486934" y="164809"/>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Conception</a:t>
            </a:r>
          </a:p>
        </p:txBody>
      </p:sp>
      <p:sp>
        <p:nvSpPr>
          <p:cNvPr id="53" name="Rectangle 7"/>
          <p:cNvSpPr txBox="1">
            <a:spLocks noChangeArrowheads="1"/>
          </p:cNvSpPr>
          <p:nvPr/>
        </p:nvSpPr>
        <p:spPr>
          <a:xfrm>
            <a:off x="6807465" y="158950"/>
            <a:ext cx="2336535" cy="448615"/>
          </a:xfrm>
          <a:prstGeom prst="rect">
            <a:avLst/>
          </a:prstGeom>
        </p:spPr>
        <p:txBody>
          <a:bodyPr vert="horz" lIns="0" tIns="0" rIns="0" bIns="0" rtlCol="0" anchor="ctr" anchorCtr="0">
            <a:noAutofit/>
          </a:bodyPr>
          <a:lstStyle/>
          <a:p>
            <a:pPr>
              <a:spcBef>
                <a:spcPct val="0"/>
              </a:spcBef>
            </a:pPr>
            <a:r>
              <a:rPr lang="fr-FR" sz="2200" b="1" dirty="0">
                <a:latin typeface="Agency FB" pitchFamily="34" charset="0"/>
                <a:ea typeface="+mj-ea"/>
                <a:cs typeface="+mj-cs"/>
              </a:rPr>
              <a:t>Réalisation</a:t>
            </a:r>
            <a:r>
              <a:rPr lang="fr-FR" sz="2200" dirty="0">
                <a:solidFill>
                  <a:schemeClr val="bg1">
                    <a:lumMod val="65000"/>
                  </a:schemeClr>
                </a:solidFill>
                <a:latin typeface="Agency FB" pitchFamily="34" charset="0"/>
              </a:rPr>
              <a:t>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6696800" y="15511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7818768" y="135497"/>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90947" y="901735"/>
            <a:ext cx="2723933"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Plateforme </a:t>
            </a:r>
            <a:r>
              <a:rPr lang="fr-MA" dirty="0" err="1">
                <a:solidFill>
                  <a:schemeClr val="bg1">
                    <a:lumMod val="65000"/>
                  </a:schemeClr>
                </a:solidFill>
                <a:latin typeface="Agency FB" pitchFamily="34" charset="0"/>
              </a:rPr>
              <a:t>ScreenDy</a:t>
            </a:r>
            <a:endParaRPr lang="fr-FR" dirty="0">
              <a:solidFill>
                <a:schemeClr val="bg1">
                  <a:lumMod val="65000"/>
                </a:schemeClr>
              </a:solidFill>
              <a:latin typeface="Agency FB" pitchFamily="34" charset="0"/>
            </a:endParaRPr>
          </a:p>
        </p:txBody>
      </p:sp>
      <p:sp>
        <p:nvSpPr>
          <p:cNvPr id="20" name="Freeform 5" descr="&lt;LOGICA_QUOTE_LEFT&gt;"/>
          <p:cNvSpPr>
            <a:spLocks/>
          </p:cNvSpPr>
          <p:nvPr/>
        </p:nvSpPr>
        <p:spPr bwMode="gray">
          <a:xfrm>
            <a:off x="3723072" y="84948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5072777" y="83446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181182" y="142337"/>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r>
              <a:rPr lang="fr-FR" sz="2400" dirty="0"/>
              <a:t>Analyse et Maquettage</a:t>
            </a:r>
          </a:p>
        </p:txBody>
      </p:sp>
      <p:sp>
        <p:nvSpPr>
          <p:cNvPr id="30" name="Rectangle 29">
            <a:extLst>
              <a:ext uri="{FF2B5EF4-FFF2-40B4-BE49-F238E27FC236}">
                <a16:creationId xmlns:a16="http://schemas.microsoft.com/office/drawing/2014/main" id="{E20A1CBF-E306-49BB-A7B5-09ECB46ADFA4}"/>
              </a:ext>
            </a:extLst>
          </p:cNvPr>
          <p:cNvSpPr/>
          <p:nvPr/>
        </p:nvSpPr>
        <p:spPr>
          <a:xfrm>
            <a:off x="2458168" y="908185"/>
            <a:ext cx="1124026" cy="313932"/>
          </a:xfrm>
          <a:prstGeom prst="rect">
            <a:avLst/>
          </a:prstGeom>
        </p:spPr>
        <p:txBody>
          <a:bodyPr wrap="none">
            <a:spAutoFit/>
          </a:bodyPr>
          <a:lstStyle/>
          <a:p>
            <a:pPr>
              <a:lnSpc>
                <a:spcPct val="80000"/>
              </a:lnSpc>
              <a:spcBef>
                <a:spcPct val="0"/>
              </a:spcBef>
            </a:pPr>
            <a:r>
              <a:rPr lang="fr-MA" dirty="0">
                <a:solidFill>
                  <a:schemeClr val="bg1">
                    <a:lumMod val="65000"/>
                  </a:schemeClr>
                </a:solidFill>
                <a:latin typeface="Agency FB" pitchFamily="34" charset="0"/>
              </a:rPr>
              <a:t>Technologies</a:t>
            </a:r>
            <a:endParaRPr lang="fr-FR" dirty="0">
              <a:solidFill>
                <a:schemeClr val="bg1">
                  <a:lumMod val="65000"/>
                </a:schemeClr>
              </a:solidFill>
              <a:latin typeface="Agency FB" pitchFamily="34" charset="0"/>
            </a:endParaRPr>
          </a:p>
        </p:txBody>
      </p:sp>
      <p:sp>
        <p:nvSpPr>
          <p:cNvPr id="32" name="Rectangle 31">
            <a:extLst>
              <a:ext uri="{FF2B5EF4-FFF2-40B4-BE49-F238E27FC236}">
                <a16:creationId xmlns:a16="http://schemas.microsoft.com/office/drawing/2014/main" id="{E981DE03-7E6B-4E43-9A0B-30D49E557F9B}"/>
              </a:ext>
            </a:extLst>
          </p:cNvPr>
          <p:cNvSpPr/>
          <p:nvPr/>
        </p:nvSpPr>
        <p:spPr>
          <a:xfrm>
            <a:off x="3818120" y="934102"/>
            <a:ext cx="1346844" cy="313932"/>
          </a:xfrm>
          <a:prstGeom prst="rect">
            <a:avLst/>
          </a:prstGeom>
        </p:spPr>
        <p:txBody>
          <a:bodyPr wrap="none">
            <a:spAutoFit/>
          </a:bodyPr>
          <a:lstStyle/>
          <a:p>
            <a:pPr>
              <a:lnSpc>
                <a:spcPct val="80000"/>
              </a:lnSpc>
              <a:spcBef>
                <a:spcPct val="0"/>
              </a:spcBef>
            </a:pPr>
            <a:r>
              <a:rPr lang="fr-FR" b="1" dirty="0">
                <a:latin typeface="Agency FB" pitchFamily="34" charset="0"/>
              </a:rPr>
              <a:t>Démonstration</a:t>
            </a:r>
          </a:p>
        </p:txBody>
      </p:sp>
      <p:sp>
        <p:nvSpPr>
          <p:cNvPr id="33" name="Rectangle 32">
            <a:extLst>
              <a:ext uri="{FF2B5EF4-FFF2-40B4-BE49-F238E27FC236}">
                <a16:creationId xmlns:a16="http://schemas.microsoft.com/office/drawing/2014/main" id="{CBF863A0-8259-4DF4-8E64-433DF405D445}"/>
              </a:ext>
            </a:extLst>
          </p:cNvPr>
          <p:cNvSpPr/>
          <p:nvPr/>
        </p:nvSpPr>
        <p:spPr>
          <a:xfrm>
            <a:off x="5359397" y="934102"/>
            <a:ext cx="489236" cy="313932"/>
          </a:xfrm>
          <a:prstGeom prst="rect">
            <a:avLst/>
          </a:prstGeom>
        </p:spPr>
        <p:txBody>
          <a:bodyPr wrap="none">
            <a:spAutoFit/>
          </a:bodyPr>
          <a:lstStyle/>
          <a:p>
            <a:pPr>
              <a:lnSpc>
                <a:spcPct val="80000"/>
              </a:lnSpc>
              <a:spcBef>
                <a:spcPct val="0"/>
              </a:spcBef>
            </a:pPr>
            <a:r>
              <a:rPr lang="fr-FR" dirty="0">
                <a:solidFill>
                  <a:schemeClr val="bg1">
                    <a:lumMod val="65000"/>
                  </a:schemeClr>
                </a:solidFill>
                <a:latin typeface="Agency FB" pitchFamily="34" charset="0"/>
              </a:rPr>
              <a:t>Apis</a:t>
            </a:r>
          </a:p>
        </p:txBody>
      </p:sp>
      <p:pic>
        <p:nvPicPr>
          <p:cNvPr id="9" name="hh">
            <a:hlinkClick r:id="" action="ppaction://media"/>
            <a:extLst>
              <a:ext uri="{FF2B5EF4-FFF2-40B4-BE49-F238E27FC236}">
                <a16:creationId xmlns:a16="http://schemas.microsoft.com/office/drawing/2014/main" id="{CDCE10B0-09EB-4DE0-8439-24A0E4DE5C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9071" y="1540862"/>
            <a:ext cx="2538274" cy="4512487"/>
          </a:xfrm>
          <a:prstGeom prst="rect">
            <a:avLst/>
          </a:prstGeom>
        </p:spPr>
      </p:pic>
    </p:spTree>
    <p:extLst>
      <p:ext uri="{BB962C8B-B14F-4D97-AF65-F5344CB8AC3E}">
        <p14:creationId xmlns:p14="http://schemas.microsoft.com/office/powerpoint/2010/main" val="3515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50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23</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55029" y="18590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303094" y="176722"/>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52" name="Rectangle 7"/>
          <p:cNvSpPr txBox="1">
            <a:spLocks noChangeArrowheads="1"/>
          </p:cNvSpPr>
          <p:nvPr/>
        </p:nvSpPr>
        <p:spPr>
          <a:xfrm>
            <a:off x="5486934" y="164809"/>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Conception</a:t>
            </a:r>
          </a:p>
        </p:txBody>
      </p:sp>
      <p:sp>
        <p:nvSpPr>
          <p:cNvPr id="53" name="Rectangle 7"/>
          <p:cNvSpPr txBox="1">
            <a:spLocks noChangeArrowheads="1"/>
          </p:cNvSpPr>
          <p:nvPr/>
        </p:nvSpPr>
        <p:spPr>
          <a:xfrm>
            <a:off x="6807465" y="158950"/>
            <a:ext cx="2336535" cy="448615"/>
          </a:xfrm>
          <a:prstGeom prst="rect">
            <a:avLst/>
          </a:prstGeom>
        </p:spPr>
        <p:txBody>
          <a:bodyPr vert="horz" lIns="0" tIns="0" rIns="0" bIns="0" rtlCol="0" anchor="ctr" anchorCtr="0">
            <a:noAutofit/>
          </a:bodyPr>
          <a:lstStyle/>
          <a:p>
            <a:pPr>
              <a:spcBef>
                <a:spcPct val="0"/>
              </a:spcBef>
            </a:pPr>
            <a:r>
              <a:rPr lang="fr-FR" sz="2200" b="1" dirty="0">
                <a:latin typeface="Agency FB" pitchFamily="34" charset="0"/>
                <a:ea typeface="+mj-ea"/>
                <a:cs typeface="+mj-cs"/>
              </a:rPr>
              <a:t>Réalisation</a:t>
            </a:r>
            <a:r>
              <a:rPr lang="fr-FR" sz="2200" dirty="0">
                <a:solidFill>
                  <a:schemeClr val="bg1">
                    <a:lumMod val="65000"/>
                  </a:schemeClr>
                </a:solidFill>
                <a:latin typeface="Agency FB" pitchFamily="34" charset="0"/>
              </a:rPr>
              <a:t>    </a:t>
            </a:r>
            <a:r>
              <a:rPr sz="2200" dirty="0">
                <a:solidFill>
                  <a:schemeClr val="bg1">
                    <a:lumMod val="65000"/>
                  </a:schemeClr>
                </a:solidFill>
                <a:latin typeface="Agency FB" pitchFamily="34" charset="0"/>
                <a:ea typeface="+mj-ea"/>
                <a:cs typeface="+mj-cs"/>
              </a:rPr>
              <a:t>Conclusion</a:t>
            </a:r>
          </a:p>
        </p:txBody>
      </p:sp>
      <p:sp>
        <p:nvSpPr>
          <p:cNvPr id="28" name="Rectangle 7"/>
          <p:cNvSpPr txBox="1">
            <a:spLocks noChangeArrowheads="1"/>
          </p:cNvSpPr>
          <p:nvPr/>
        </p:nvSpPr>
        <p:spPr>
          <a:xfrm>
            <a:off x="2726642" y="20945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dirty="0"/>
          </a:p>
          <a:p>
            <a:endParaRPr lang="fr-FR" sz="2400" dirty="0"/>
          </a:p>
        </p:txBody>
      </p:sp>
      <p:sp>
        <p:nvSpPr>
          <p:cNvPr id="22" name="Freeform 5" descr="&lt;LOGICA_QUOTE_LEFT&gt;"/>
          <p:cNvSpPr>
            <a:spLocks/>
          </p:cNvSpPr>
          <p:nvPr/>
        </p:nvSpPr>
        <p:spPr bwMode="gray">
          <a:xfrm>
            <a:off x="6696800" y="15511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7818768" y="135497"/>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Rectangle 18"/>
          <p:cNvSpPr/>
          <p:nvPr/>
        </p:nvSpPr>
        <p:spPr>
          <a:xfrm>
            <a:off x="690947" y="901735"/>
            <a:ext cx="2723933" cy="313932"/>
          </a:xfrm>
          <a:prstGeom prst="rect">
            <a:avLst/>
          </a:prstGeom>
        </p:spPr>
        <p:txBody>
          <a:bodyPr wrap="squar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Plateforme </a:t>
            </a:r>
            <a:r>
              <a:rPr lang="fr-MA" dirty="0" err="1">
                <a:solidFill>
                  <a:schemeClr val="bg1">
                    <a:lumMod val="65000"/>
                  </a:schemeClr>
                </a:solidFill>
                <a:latin typeface="Agency FB" pitchFamily="34" charset="0"/>
              </a:rPr>
              <a:t>ScreenDy</a:t>
            </a:r>
            <a:endParaRPr lang="fr-FR" dirty="0">
              <a:solidFill>
                <a:schemeClr val="bg1">
                  <a:lumMod val="65000"/>
                </a:schemeClr>
              </a:solidFill>
              <a:latin typeface="Agency FB" pitchFamily="34" charset="0"/>
            </a:endParaRPr>
          </a:p>
        </p:txBody>
      </p:sp>
      <p:sp>
        <p:nvSpPr>
          <p:cNvPr id="20" name="Freeform 5" descr="&lt;LOGICA_QUOTE_LEFT&gt;"/>
          <p:cNvSpPr>
            <a:spLocks/>
          </p:cNvSpPr>
          <p:nvPr/>
        </p:nvSpPr>
        <p:spPr bwMode="gray">
          <a:xfrm>
            <a:off x="5221087" y="86888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9" descr="&lt;LOGICA_QUOTE_RIGHT&gt;"/>
          <p:cNvSpPr>
            <a:spLocks/>
          </p:cNvSpPr>
          <p:nvPr/>
        </p:nvSpPr>
        <p:spPr bwMode="gray">
          <a:xfrm>
            <a:off x="5825448" y="85898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Rectangle 7">
            <a:extLst>
              <a:ext uri="{FF2B5EF4-FFF2-40B4-BE49-F238E27FC236}">
                <a16:creationId xmlns:a16="http://schemas.microsoft.com/office/drawing/2014/main" id="{45816D34-EC3D-4811-AC92-1377D564E0D4}"/>
              </a:ext>
            </a:extLst>
          </p:cNvPr>
          <p:cNvSpPr txBox="1">
            <a:spLocks noChangeArrowheads="1"/>
          </p:cNvSpPr>
          <p:nvPr/>
        </p:nvSpPr>
        <p:spPr>
          <a:xfrm>
            <a:off x="4181182" y="142337"/>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r>
              <a:rPr lang="fr-FR" sz="2400" dirty="0"/>
              <a:t>Analyse et Maquettage</a:t>
            </a:r>
          </a:p>
        </p:txBody>
      </p:sp>
      <p:sp>
        <p:nvSpPr>
          <p:cNvPr id="30" name="Rectangle 29">
            <a:extLst>
              <a:ext uri="{FF2B5EF4-FFF2-40B4-BE49-F238E27FC236}">
                <a16:creationId xmlns:a16="http://schemas.microsoft.com/office/drawing/2014/main" id="{E20A1CBF-E306-49BB-A7B5-09ECB46ADFA4}"/>
              </a:ext>
            </a:extLst>
          </p:cNvPr>
          <p:cNvSpPr/>
          <p:nvPr/>
        </p:nvSpPr>
        <p:spPr>
          <a:xfrm>
            <a:off x="2458168" y="908185"/>
            <a:ext cx="1124026" cy="313932"/>
          </a:xfrm>
          <a:prstGeom prst="rect">
            <a:avLst/>
          </a:prstGeom>
        </p:spPr>
        <p:txBody>
          <a:bodyPr wrap="none">
            <a:spAutoFit/>
          </a:bodyPr>
          <a:lstStyle/>
          <a:p>
            <a:pPr>
              <a:lnSpc>
                <a:spcPct val="80000"/>
              </a:lnSpc>
              <a:spcBef>
                <a:spcPct val="0"/>
              </a:spcBef>
            </a:pPr>
            <a:r>
              <a:rPr lang="fr-MA" dirty="0">
                <a:solidFill>
                  <a:schemeClr val="bg1">
                    <a:lumMod val="65000"/>
                  </a:schemeClr>
                </a:solidFill>
                <a:latin typeface="Agency FB" pitchFamily="34" charset="0"/>
              </a:rPr>
              <a:t>Technologies</a:t>
            </a:r>
            <a:endParaRPr lang="fr-FR" dirty="0">
              <a:solidFill>
                <a:schemeClr val="bg1">
                  <a:lumMod val="65000"/>
                </a:schemeClr>
              </a:solidFill>
              <a:latin typeface="Agency FB" pitchFamily="34" charset="0"/>
            </a:endParaRPr>
          </a:p>
        </p:txBody>
      </p:sp>
      <p:sp>
        <p:nvSpPr>
          <p:cNvPr id="32" name="Rectangle 31">
            <a:extLst>
              <a:ext uri="{FF2B5EF4-FFF2-40B4-BE49-F238E27FC236}">
                <a16:creationId xmlns:a16="http://schemas.microsoft.com/office/drawing/2014/main" id="{E981DE03-7E6B-4E43-9A0B-30D49E557F9B}"/>
              </a:ext>
            </a:extLst>
          </p:cNvPr>
          <p:cNvSpPr/>
          <p:nvPr/>
        </p:nvSpPr>
        <p:spPr>
          <a:xfrm>
            <a:off x="3685268" y="934102"/>
            <a:ext cx="1263487" cy="313932"/>
          </a:xfrm>
          <a:prstGeom prst="rect">
            <a:avLst/>
          </a:prstGeom>
        </p:spPr>
        <p:txBody>
          <a:bodyPr wrap="none">
            <a:spAutoFit/>
          </a:bodyPr>
          <a:lstStyle/>
          <a:p>
            <a:pPr>
              <a:lnSpc>
                <a:spcPct val="80000"/>
              </a:lnSpc>
              <a:spcBef>
                <a:spcPct val="0"/>
              </a:spcBef>
            </a:pPr>
            <a:r>
              <a:rPr lang="fr-FR" dirty="0">
                <a:solidFill>
                  <a:schemeClr val="bg1">
                    <a:lumMod val="65000"/>
                  </a:schemeClr>
                </a:solidFill>
                <a:latin typeface="Agency FB" pitchFamily="34" charset="0"/>
              </a:rPr>
              <a:t>Démonstration</a:t>
            </a:r>
          </a:p>
        </p:txBody>
      </p:sp>
      <p:sp>
        <p:nvSpPr>
          <p:cNvPr id="33" name="Rectangle 32">
            <a:extLst>
              <a:ext uri="{FF2B5EF4-FFF2-40B4-BE49-F238E27FC236}">
                <a16:creationId xmlns:a16="http://schemas.microsoft.com/office/drawing/2014/main" id="{CBF863A0-8259-4DF4-8E64-433DF405D445}"/>
              </a:ext>
            </a:extLst>
          </p:cNvPr>
          <p:cNvSpPr/>
          <p:nvPr/>
        </p:nvSpPr>
        <p:spPr>
          <a:xfrm>
            <a:off x="5359397" y="934102"/>
            <a:ext cx="518091" cy="313932"/>
          </a:xfrm>
          <a:prstGeom prst="rect">
            <a:avLst/>
          </a:prstGeom>
        </p:spPr>
        <p:txBody>
          <a:bodyPr wrap="none">
            <a:spAutoFit/>
          </a:bodyPr>
          <a:lstStyle/>
          <a:p>
            <a:pPr>
              <a:lnSpc>
                <a:spcPct val="80000"/>
              </a:lnSpc>
              <a:spcBef>
                <a:spcPct val="0"/>
              </a:spcBef>
            </a:pPr>
            <a:r>
              <a:rPr lang="fr-FR" b="1" dirty="0">
                <a:latin typeface="Agency FB" pitchFamily="34" charset="0"/>
              </a:rPr>
              <a:t>Apis</a:t>
            </a:r>
          </a:p>
        </p:txBody>
      </p:sp>
      <p:pic>
        <p:nvPicPr>
          <p:cNvPr id="6" name="Picture 5">
            <a:extLst>
              <a:ext uri="{FF2B5EF4-FFF2-40B4-BE49-F238E27FC236}">
                <a16:creationId xmlns:a16="http://schemas.microsoft.com/office/drawing/2014/main" id="{B7A3C41B-3EB1-4CC1-9E66-39E8DA02584A}"/>
              </a:ext>
            </a:extLst>
          </p:cNvPr>
          <p:cNvPicPr>
            <a:picLocks noChangeAspect="1"/>
          </p:cNvPicPr>
          <p:nvPr/>
        </p:nvPicPr>
        <p:blipFill>
          <a:blip r:embed="rId3"/>
          <a:stretch>
            <a:fillRect/>
          </a:stretch>
        </p:blipFill>
        <p:spPr>
          <a:xfrm>
            <a:off x="1270352" y="2027583"/>
            <a:ext cx="2283565" cy="4072149"/>
          </a:xfrm>
          <a:prstGeom prst="rect">
            <a:avLst/>
          </a:prstGeom>
        </p:spPr>
      </p:pic>
      <p:pic>
        <p:nvPicPr>
          <p:cNvPr id="7" name="Picture 6">
            <a:extLst>
              <a:ext uri="{FF2B5EF4-FFF2-40B4-BE49-F238E27FC236}">
                <a16:creationId xmlns:a16="http://schemas.microsoft.com/office/drawing/2014/main" id="{46C54A06-594D-46D2-8654-9648FDD21AA3}"/>
              </a:ext>
            </a:extLst>
          </p:cNvPr>
          <p:cNvPicPr>
            <a:picLocks noChangeAspect="1"/>
          </p:cNvPicPr>
          <p:nvPr/>
        </p:nvPicPr>
        <p:blipFill>
          <a:blip r:embed="rId4"/>
          <a:stretch>
            <a:fillRect/>
          </a:stretch>
        </p:blipFill>
        <p:spPr>
          <a:xfrm>
            <a:off x="5051325" y="2019018"/>
            <a:ext cx="2283565" cy="4072148"/>
          </a:xfrm>
          <a:prstGeom prst="rect">
            <a:avLst/>
          </a:prstGeom>
        </p:spPr>
      </p:pic>
      <p:sp>
        <p:nvSpPr>
          <p:cNvPr id="8" name="Rectangle 7">
            <a:extLst>
              <a:ext uri="{FF2B5EF4-FFF2-40B4-BE49-F238E27FC236}">
                <a16:creationId xmlns:a16="http://schemas.microsoft.com/office/drawing/2014/main" id="{915586AB-A5BD-4B37-895A-10E551E3E91F}"/>
              </a:ext>
            </a:extLst>
          </p:cNvPr>
          <p:cNvSpPr/>
          <p:nvPr/>
        </p:nvSpPr>
        <p:spPr>
          <a:xfrm>
            <a:off x="774570" y="1582796"/>
            <a:ext cx="3275127" cy="369332"/>
          </a:xfrm>
          <a:prstGeom prst="rect">
            <a:avLst/>
          </a:prstGeom>
        </p:spPr>
        <p:txBody>
          <a:bodyPr wrap="none">
            <a:spAutoFit/>
          </a:bodyPr>
          <a:lstStyle/>
          <a:p>
            <a:r>
              <a:rPr lang="fr-FR" b="1" dirty="0">
                <a:solidFill>
                  <a:schemeClr val="tx2"/>
                </a:solidFill>
                <a:effectLst>
                  <a:outerShdw blurRad="38100" dist="38100" dir="2700000" algn="tl">
                    <a:srgbClr val="000000">
                      <a:alpha val="43137"/>
                    </a:srgbClr>
                  </a:outerShdw>
                </a:effectLst>
              </a:rPr>
              <a:t>Recherche de place de Facebook</a:t>
            </a:r>
          </a:p>
        </p:txBody>
      </p:sp>
      <p:sp>
        <p:nvSpPr>
          <p:cNvPr id="31" name="Rectangle 30">
            <a:extLst>
              <a:ext uri="{FF2B5EF4-FFF2-40B4-BE49-F238E27FC236}">
                <a16:creationId xmlns:a16="http://schemas.microsoft.com/office/drawing/2014/main" id="{BD561111-E333-453F-87A6-B789BC364266}"/>
              </a:ext>
            </a:extLst>
          </p:cNvPr>
          <p:cNvSpPr/>
          <p:nvPr/>
        </p:nvSpPr>
        <p:spPr>
          <a:xfrm>
            <a:off x="4682617" y="1576614"/>
            <a:ext cx="3401210" cy="646331"/>
          </a:xfrm>
          <a:prstGeom prst="rect">
            <a:avLst/>
          </a:prstGeom>
        </p:spPr>
        <p:txBody>
          <a:bodyPr wrap="square">
            <a:spAutoFit/>
          </a:bodyPr>
          <a:lstStyle/>
          <a:p>
            <a:r>
              <a:rPr lang="fr-FR" b="1" dirty="0">
                <a:solidFill>
                  <a:schemeClr val="tx2"/>
                </a:solidFill>
                <a:effectLst>
                  <a:outerShdw blurRad="38100" dist="38100" dir="2700000" algn="tl">
                    <a:srgbClr val="000000">
                      <a:alpha val="43137"/>
                    </a:srgbClr>
                  </a:outerShdw>
                </a:effectLst>
              </a:rPr>
              <a:t>Extraction de profile d’Instagram</a:t>
            </a:r>
          </a:p>
          <a:p>
            <a:endParaRPr lang="fr-FR" b="1" dirty="0">
              <a:solidFill>
                <a:schemeClr val="tx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4909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fr-FR" dirty="0"/>
              <a:t>Année universitaire 2017  - 2018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24</a:t>
            </a:fld>
            <a:endParaRPr lang="fr-FR" b="1" dirty="0"/>
          </a:p>
        </p:txBody>
      </p:sp>
      <p:sp>
        <p:nvSpPr>
          <p:cNvPr id="12" name="Freeform 5" descr="&lt;LOGICA_QUOTE_LEFT&gt;"/>
          <p:cNvSpPr>
            <a:spLocks/>
          </p:cNvSpPr>
          <p:nvPr/>
        </p:nvSpPr>
        <p:spPr bwMode="gray">
          <a:xfrm>
            <a:off x="667813" y="1563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9" descr="&lt;LOGICA_QUOTE_RIGHT&gt;"/>
          <p:cNvSpPr>
            <a:spLocks/>
          </p:cNvSpPr>
          <p:nvPr/>
        </p:nvSpPr>
        <p:spPr bwMode="gray">
          <a:xfrm>
            <a:off x="1806231" y="14441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4"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4"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3" name="Rectangle 7"/>
          <p:cNvSpPr txBox="1">
            <a:spLocks noChangeArrowheads="1"/>
          </p:cNvSpPr>
          <p:nvPr/>
        </p:nvSpPr>
        <p:spPr>
          <a:xfrm>
            <a:off x="794082" y="147181"/>
            <a:ext cx="2422501" cy="448615"/>
          </a:xfrm>
          <a:prstGeom prst="rect">
            <a:avLst/>
          </a:prstGeom>
        </p:spPr>
        <p:txBody>
          <a:bodyPr vert="horz" lIns="0" tIns="0" rIns="0" bIns="0" rtlCol="0" anchor="ctr" anchorCtr="0">
            <a:noAutofit/>
          </a:bodyPr>
          <a:lstStyle/>
          <a:p>
            <a:pPr>
              <a:spcBef>
                <a:spcPct val="0"/>
              </a:spcBef>
            </a:pPr>
            <a:r>
              <a:rPr lang="fr-FR" sz="2000" b="1" dirty="0">
                <a:latin typeface="Agency FB" pitchFamily="34" charset="0"/>
                <a:ea typeface="+mj-ea"/>
                <a:cs typeface="+mj-cs"/>
              </a:rPr>
              <a:t>Conclusion </a:t>
            </a:r>
          </a:p>
        </p:txBody>
      </p:sp>
      <p:sp>
        <p:nvSpPr>
          <p:cNvPr id="11" name="ZoneTexte 10"/>
          <p:cNvSpPr txBox="1"/>
          <p:nvPr/>
        </p:nvSpPr>
        <p:spPr>
          <a:xfrm>
            <a:off x="5604113" y="3186228"/>
            <a:ext cx="2593980" cy="369332"/>
          </a:xfrm>
          <a:prstGeom prst="rect">
            <a:avLst/>
          </a:prstGeom>
          <a:noFill/>
        </p:spPr>
        <p:txBody>
          <a:bodyPr wrap="square" rtlCol="0">
            <a:spAutoFit/>
          </a:bodyPr>
          <a:lstStyle/>
          <a:p>
            <a:r>
              <a:rPr lang="fr-FR" b="1" dirty="0">
                <a:solidFill>
                  <a:schemeClr val="lt1"/>
                </a:solidFill>
              </a:rPr>
              <a:t>Code  De La Route</a:t>
            </a:r>
          </a:p>
        </p:txBody>
      </p:sp>
      <p:sp>
        <p:nvSpPr>
          <p:cNvPr id="23" name="TextBox 1"/>
          <p:cNvSpPr txBox="1"/>
          <p:nvPr/>
        </p:nvSpPr>
        <p:spPr>
          <a:xfrm>
            <a:off x="503598" y="1360419"/>
            <a:ext cx="8254500" cy="4708981"/>
          </a:xfrm>
          <a:prstGeom prst="rect">
            <a:avLst/>
          </a:prstGeom>
          <a:noFill/>
        </p:spPr>
        <p:txBody>
          <a:bodyPr wrap="square" rtlCol="0">
            <a:spAutoFit/>
          </a:bodyPr>
          <a:lstStyle/>
          <a:p>
            <a:r>
              <a:rPr lang="fr-FR" b="1" dirty="0">
                <a:solidFill>
                  <a:schemeClr val="tx2"/>
                </a:solidFill>
                <a:effectLst>
                  <a:outerShdw blurRad="38100" dist="38100" dir="2700000" algn="tl">
                    <a:srgbClr val="000000">
                      <a:alpha val="43137"/>
                    </a:srgbClr>
                  </a:outerShdw>
                </a:effectLst>
              </a:rPr>
              <a:t>Objectif :</a:t>
            </a:r>
          </a:p>
          <a:p>
            <a:endParaRPr lang="fr-FR" b="1" dirty="0">
              <a:solidFill>
                <a:schemeClr val="tx2"/>
              </a:solidFill>
              <a:effectLst>
                <a:outerShdw blurRad="38100" dist="38100" dir="2700000" algn="tl">
                  <a:srgbClr val="000000">
                    <a:alpha val="43137"/>
                  </a:srgbClr>
                </a:outerShdw>
              </a:effectLst>
            </a:endParaRPr>
          </a:p>
          <a:p>
            <a:pPr marL="342900" indent="-342900">
              <a:buFont typeface="Arial" panose="020B0604020202020204" pitchFamily="34" charset="0"/>
              <a:buChar char="•"/>
            </a:pPr>
            <a:r>
              <a:rPr lang="fr-FR" sz="2000" dirty="0">
                <a:latin typeface="Times New Roman" panose="02020603050405020304" pitchFamily="18" charset="0"/>
                <a:cs typeface="Times New Roman" panose="02020603050405020304" pitchFamily="18" charset="0"/>
              </a:rPr>
              <a:t>Réalisation d’une application mobile pour la réservation de véhicules.</a:t>
            </a:r>
          </a:p>
          <a:p>
            <a:br>
              <a:rPr lang="fr-FR" b="1" dirty="0"/>
            </a:br>
            <a:r>
              <a:rPr lang="fr-FR" b="1" dirty="0">
                <a:solidFill>
                  <a:schemeClr val="tx2"/>
                </a:solidFill>
                <a:effectLst>
                  <a:outerShdw blurRad="38100" dist="38100" dir="2700000" algn="tl">
                    <a:srgbClr val="000000">
                      <a:alpha val="43137"/>
                    </a:srgbClr>
                  </a:outerShdw>
                </a:effectLst>
              </a:rPr>
              <a:t>Acquis :</a:t>
            </a:r>
          </a:p>
          <a:p>
            <a:r>
              <a:rPr lang="fr-MA" b="1" dirty="0">
                <a:solidFill>
                  <a:schemeClr val="tx2"/>
                </a:solidFill>
                <a:effectLst>
                  <a:outerShdw blurRad="38100" dist="38100" dir="2700000" algn="tl">
                    <a:srgbClr val="000000">
                      <a:alpha val="43137"/>
                    </a:srgbClr>
                  </a:outerShdw>
                </a:effectLst>
              </a:rPr>
              <a:t>        </a:t>
            </a:r>
            <a:endParaRPr lang="fr-FR" b="1" dirty="0">
              <a:solidFill>
                <a:schemeClr val="tx2"/>
              </a:solidFill>
              <a:effectLst>
                <a:outerShdw blurRad="38100" dist="38100" dir="2700000" algn="tl">
                  <a:srgbClr val="000000">
                    <a:alpha val="43137"/>
                  </a:srgbClr>
                </a:outerShdw>
              </a:effectLst>
            </a:endParaRPr>
          </a:p>
          <a:p>
            <a:pPr marL="285750" indent="-285750">
              <a:buFont typeface="Arial" pitchFamily="34" charset="0"/>
              <a:buChar char="•"/>
            </a:pPr>
            <a:r>
              <a:rPr lang="fr-MA"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MA" sz="2000" dirty="0">
                <a:latin typeface="Times New Roman" panose="02020603050405020304" pitchFamily="18" charset="0"/>
                <a:cs typeface="Times New Roman" panose="02020603050405020304" pitchFamily="18" charset="0"/>
              </a:rPr>
              <a:t>Découvrit la plateforme </a:t>
            </a:r>
            <a:r>
              <a:rPr lang="fr-MA" sz="2000" dirty="0" err="1">
                <a:latin typeface="Times New Roman" panose="02020603050405020304" pitchFamily="18" charset="0"/>
                <a:cs typeface="Times New Roman" panose="02020603050405020304" pitchFamily="18" charset="0"/>
              </a:rPr>
              <a:t>ScreenDy</a:t>
            </a:r>
            <a:endParaRPr lang="fr-MA" sz="2000" dirty="0">
              <a:latin typeface="Times New Roman" panose="02020603050405020304" pitchFamily="18" charset="0"/>
              <a:cs typeface="Times New Roman" panose="02020603050405020304" pitchFamily="18" charset="0"/>
            </a:endParaRPr>
          </a:p>
          <a:p>
            <a:endParaRPr lang="fr-MA" sz="2000" dirty="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fr-MA" sz="2000" dirty="0">
                <a:latin typeface="Times New Roman" panose="02020603050405020304" pitchFamily="18" charset="0"/>
                <a:cs typeface="Times New Roman" panose="02020603050405020304" pitchFamily="18" charset="0"/>
              </a:rPr>
              <a:t>Avoir un aperçu de ce qu’est la vie professionnelle</a:t>
            </a:r>
          </a:p>
          <a:p>
            <a:endParaRPr lang="fr-FR" b="1" dirty="0">
              <a:solidFill>
                <a:schemeClr val="tx2"/>
              </a:solidFill>
              <a:effectLst>
                <a:outerShdw blurRad="38100" dist="38100" dir="2700000" algn="tl">
                  <a:srgbClr val="000000">
                    <a:alpha val="43137"/>
                  </a:srgbClr>
                </a:outerShdw>
              </a:effectLst>
              <a:latin typeface="+mj-lt"/>
            </a:endParaRPr>
          </a:p>
          <a:p>
            <a:r>
              <a:rPr lang="fr-FR" b="1" dirty="0">
                <a:solidFill>
                  <a:schemeClr val="tx2"/>
                </a:solidFill>
                <a:effectLst>
                  <a:outerShdw blurRad="38100" dist="38100" dir="2700000" algn="tl">
                    <a:srgbClr val="000000">
                      <a:alpha val="43137"/>
                    </a:srgbClr>
                  </a:outerShdw>
                </a:effectLst>
                <a:latin typeface="+mj-lt"/>
              </a:rPr>
              <a:t>Perspectives:</a:t>
            </a:r>
          </a:p>
          <a:p>
            <a:endParaRPr lang="fr-FR" b="1" dirty="0">
              <a:solidFill>
                <a:schemeClr val="tx2"/>
              </a:solidFill>
              <a:effectLst>
                <a:outerShdw blurRad="38100" dist="38100" dir="2700000" algn="tl">
                  <a:srgbClr val="000000">
                    <a:alpha val="43137"/>
                  </a:srgbClr>
                </a:outerShdw>
              </a:effectLst>
              <a:latin typeface="+mj-lt"/>
            </a:endParaRPr>
          </a:p>
          <a:p>
            <a:pPr marL="285750" indent="-285750">
              <a:buFont typeface="Arial" pitchFamily="34" charset="0"/>
              <a:buChar char="•"/>
            </a:pPr>
            <a:r>
              <a:rPr lang="fr-FR" sz="2000" dirty="0">
                <a:latin typeface="Times New Roman" panose="02020603050405020304" pitchFamily="18" charset="0"/>
                <a:cs typeface="Times New Roman" panose="02020603050405020304" pitchFamily="18" charset="0"/>
              </a:rPr>
              <a:t>L ’application n’est pas parfaite et beaucoup de choses peuvent être ajoutées ou bien modifiées.</a:t>
            </a:r>
            <a:endParaRPr dirty="0"/>
          </a:p>
          <a:p>
            <a:endParaRPr dirty="0"/>
          </a:p>
          <a:p>
            <a:pPr marL="285750" indent="-285750">
              <a:buFont typeface="Arial" pitchFamily="34" charset="0"/>
              <a:buChar char="•"/>
            </a:pPr>
            <a:endParaRPr lang="fr-FR" dirty="0"/>
          </a:p>
        </p:txBody>
      </p:sp>
    </p:spTree>
    <p:extLst>
      <p:ext uri="{BB962C8B-B14F-4D97-AF65-F5344CB8AC3E}">
        <p14:creationId xmlns:p14="http://schemas.microsoft.com/office/powerpoint/2010/main" val="10915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Younes\Desktop\map.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3181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p:cNvSpPr txBox="1">
            <a:spLocks noChangeArrowheads="1"/>
          </p:cNvSpPr>
          <p:nvPr/>
        </p:nvSpPr>
        <p:spPr>
          <a:xfrm>
            <a:off x="2483768" y="2276871"/>
            <a:ext cx="5760640" cy="1440160"/>
          </a:xfrm>
          <a:prstGeom prst="rect">
            <a:avLst/>
          </a:prstGeom>
        </p:spPr>
        <p:txBody>
          <a:bodyPr vert="horz" lIns="0" tIns="0" rIns="0" bIns="0" rtlCol="0" anchor="ctr" anchorCtr="0">
            <a:noAutofit/>
          </a:bodyPr>
          <a:lstStyle/>
          <a:p>
            <a:pPr marR="0" lvl="0" indent="0" fontAlgn="auto">
              <a:lnSpc>
                <a:spcPct val="100000"/>
              </a:lnSpc>
              <a:spcBef>
                <a:spcPct val="0"/>
              </a:spcBef>
              <a:spcAft>
                <a:spcPts val="0"/>
              </a:spcAft>
              <a:buClrTx/>
              <a:buSzTx/>
              <a:buFontTx/>
              <a:buNone/>
              <a:tabLst/>
              <a:defRPr/>
            </a:pPr>
            <a:r>
              <a:rPr lang="fr-FR" sz="5400" dirty="0">
                <a:latin typeface="Agency FB" pitchFamily="34" charset="0"/>
                <a:ea typeface="+mj-ea"/>
                <a:cs typeface="+mj-cs"/>
              </a:rPr>
              <a:t>Merci pour votre attention </a:t>
            </a:r>
          </a:p>
        </p:txBody>
      </p:sp>
      <p:sp>
        <p:nvSpPr>
          <p:cNvPr id="8" name="Freeform 5" descr="&lt;LOGICA_QUOTE_LEFT&gt;"/>
          <p:cNvSpPr>
            <a:spLocks/>
          </p:cNvSpPr>
          <p:nvPr/>
        </p:nvSpPr>
        <p:spPr bwMode="gray">
          <a:xfrm>
            <a:off x="2125959" y="2564904"/>
            <a:ext cx="270285" cy="864095"/>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Freeform 9" descr="&lt;LOGICA_QUOTE_RIGHT&gt;"/>
          <p:cNvSpPr>
            <a:spLocks/>
          </p:cNvSpPr>
          <p:nvPr/>
        </p:nvSpPr>
        <p:spPr bwMode="gray">
          <a:xfrm>
            <a:off x="8244408" y="2564904"/>
            <a:ext cx="216024" cy="864095"/>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1548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6"/>
                                        </p:tgtEl>
                                      </p:cBhvr>
                                    </p:animEffect>
                                  </p:childTnLst>
                                </p:cTn>
                              </p:par>
                            </p:childTnLst>
                          </p:cTn>
                        </p:par>
                        <p:par>
                          <p:cTn id="19" fill="hold">
                            <p:stCondLst>
                              <p:cond delay="1500"/>
                            </p:stCondLst>
                            <p:childTnLst>
                              <p:par>
                                <p:cTn id="20" presetID="19"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fmla="#ppt_w*sin(2.5*pi*$)">
                                          <p:val>
                                            <p:fltVal val="0"/>
                                          </p:val>
                                        </p:tav>
                                        <p:tav tm="100000">
                                          <p:val>
                                            <p:fltVal val="1"/>
                                          </p:val>
                                        </p:tav>
                                      </p:tavLst>
                                    </p:anim>
                                    <p:anim calcmode="lin" valueType="num">
                                      <p:cBhvr>
                                        <p:cTn id="23" dur="1000" fill="hold"/>
                                        <p:tgtEl>
                                          <p:spTgt spid="8"/>
                                        </p:tgtEl>
                                        <p:attrNameLst>
                                          <p:attrName>ppt_h</p:attrName>
                                        </p:attrNameLst>
                                      </p:cBhvr>
                                      <p:tavLst>
                                        <p:tav tm="0">
                                          <p:val>
                                            <p:strVal val="#ppt_h"/>
                                          </p:val>
                                        </p:tav>
                                        <p:tav tm="100000">
                                          <p:val>
                                            <p:strVal val="#ppt_h"/>
                                          </p:val>
                                        </p:tav>
                                      </p:tavLst>
                                    </p:anim>
                                  </p:childTnLst>
                                </p:cTn>
                              </p:par>
                              <p:par>
                                <p:cTn id="24" presetID="19"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1000" fill="hold"/>
                                        <p:tgtEl>
                                          <p:spTgt spid="9"/>
                                        </p:tgtEl>
                                        <p:attrNameLst>
                                          <p:attrName>ppt_w</p:attrName>
                                        </p:attrNameLst>
                                      </p:cBhvr>
                                      <p:tavLst>
                                        <p:tav tm="0" fmla="#ppt_w*sin(2.5*pi*$)">
                                          <p:val>
                                            <p:fltVal val="0"/>
                                          </p:val>
                                        </p:tav>
                                        <p:tav tm="100000">
                                          <p:val>
                                            <p:fltVal val="1"/>
                                          </p:val>
                                        </p:tav>
                                      </p:tavLst>
                                    </p:anim>
                                    <p:anim calcmode="lin" valueType="num">
                                      <p:cBhvr>
                                        <p:cTn id="27" dur="1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
          <p:cNvGrpSpPr/>
          <p:nvPr/>
        </p:nvGrpSpPr>
        <p:grpSpPr>
          <a:xfrm>
            <a:off x="698128" y="97554"/>
            <a:ext cx="1927795" cy="1384995"/>
            <a:chOff x="1691680" y="1213202"/>
            <a:chExt cx="1296144" cy="1080120"/>
          </a:xfrm>
          <a:effectLst>
            <a:outerShdw blurRad="50800" dist="38100" dir="2700000" algn="tl" rotWithShape="0">
              <a:prstClr val="black">
                <a:alpha val="40000"/>
              </a:prstClr>
            </a:outerShdw>
          </a:effectLst>
        </p:grpSpPr>
        <p:sp>
          <p:nvSpPr>
            <p:cNvPr id="5" name="Rounded Rectangle 4"/>
            <p:cNvSpPr/>
            <p:nvPr/>
          </p:nvSpPr>
          <p:spPr>
            <a:xfrm>
              <a:off x="1691680" y="1213202"/>
              <a:ext cx="1296144" cy="108012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3" descr="C:\Users\Haytem\Pictures\ENSIAS.jpg"/>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3337" y="1294409"/>
              <a:ext cx="1080120" cy="917706"/>
            </a:xfrm>
            <a:prstGeom prst="rect">
              <a:avLst/>
            </a:prstGeom>
            <a:noFill/>
            <a:ln w="6350">
              <a:noFill/>
            </a:ln>
            <a:extLst>
              <a:ext uri="{909E8E84-426E-40DD-AFC4-6F175D3DCCD1}">
                <a14:hiddenFill xmlns:a14="http://schemas.microsoft.com/office/drawing/2010/main">
                  <a:solidFill>
                    <a:srgbClr val="FFFFFF"/>
                  </a:solidFill>
                </a14:hiddenFill>
              </a:ext>
            </a:extLst>
          </p:spPr>
        </p:pic>
      </p:grpSp>
      <p:sp>
        <p:nvSpPr>
          <p:cNvPr id="7" name="ZoneTexte 6"/>
          <p:cNvSpPr txBox="1"/>
          <p:nvPr/>
        </p:nvSpPr>
        <p:spPr>
          <a:xfrm>
            <a:off x="2729289" y="1003035"/>
            <a:ext cx="3888432" cy="707886"/>
          </a:xfrm>
          <a:prstGeom prst="rect">
            <a:avLst/>
          </a:prstGeom>
          <a:noFill/>
        </p:spPr>
        <p:txBody>
          <a:bodyPr wrap="square" rtlCol="0">
            <a:spAutoFit/>
          </a:bodyPr>
          <a:lstStyle/>
          <a:p>
            <a:pPr algn="ctr"/>
            <a:r>
              <a:rPr lang="fr-FR" sz="2000" dirty="0"/>
              <a:t>Soutenance de stage de fin de première année</a:t>
            </a:r>
          </a:p>
        </p:txBody>
      </p:sp>
      <p:sp>
        <p:nvSpPr>
          <p:cNvPr id="10" name="TextBox 3"/>
          <p:cNvSpPr txBox="1"/>
          <p:nvPr/>
        </p:nvSpPr>
        <p:spPr>
          <a:xfrm>
            <a:off x="1364105" y="1772816"/>
            <a:ext cx="7676707" cy="954107"/>
          </a:xfrm>
          <a:prstGeom prst="rect">
            <a:avLst/>
          </a:prstGeom>
          <a:noFill/>
          <a:ln>
            <a:noFill/>
          </a:ln>
          <a:effectLst>
            <a:outerShdw blurRad="44450" dist="27940" dir="5400000" algn="ctr">
              <a:srgbClr val="000000">
                <a:alpha val="32000"/>
              </a:srgbClr>
            </a:outerShdw>
          </a:effectLst>
        </p:spPr>
        <p:txBody>
          <a:bodyPr wrap="square" rtlCol="0">
            <a:spAutoFit/>
          </a:bodyPr>
          <a:lstStyle/>
          <a:p>
            <a:r>
              <a:rPr lang="fr-FR" sz="2800" dirty="0">
                <a:latin typeface="Agency FB" pitchFamily="34" charset="0"/>
              </a:rPr>
              <a:t>                                          Sujet</a:t>
            </a:r>
          </a:p>
          <a:p>
            <a:pPr algn="ctr"/>
            <a:r>
              <a:rPr lang="fr-FR" sz="2800" dirty="0">
                <a:solidFill>
                  <a:schemeClr val="tx2"/>
                </a:solidFill>
                <a:latin typeface="Agency FB" pitchFamily="34" charset="0"/>
              </a:rPr>
              <a:t>Création d’une application mobile sous la plateforme </a:t>
            </a:r>
            <a:r>
              <a:rPr lang="fr-FR" sz="2800" dirty="0" err="1">
                <a:solidFill>
                  <a:schemeClr val="tx2"/>
                </a:solidFill>
                <a:latin typeface="Agency FB" pitchFamily="34" charset="0"/>
              </a:rPr>
              <a:t>ScreenDy</a:t>
            </a:r>
            <a:endParaRPr lang="fr-FR" sz="2800" dirty="0">
              <a:solidFill>
                <a:schemeClr val="tx2"/>
              </a:solidFill>
              <a:latin typeface="Agency FB" pitchFamily="34" charset="0"/>
            </a:endParaRPr>
          </a:p>
        </p:txBody>
      </p:sp>
      <p:sp>
        <p:nvSpPr>
          <p:cNvPr id="13" name="TextBox 9"/>
          <p:cNvSpPr txBox="1"/>
          <p:nvPr/>
        </p:nvSpPr>
        <p:spPr>
          <a:xfrm>
            <a:off x="3913060" y="4308701"/>
            <a:ext cx="2039230" cy="707886"/>
          </a:xfrm>
          <a:prstGeom prst="rect">
            <a:avLst/>
          </a:prstGeom>
          <a:noFill/>
        </p:spPr>
        <p:txBody>
          <a:bodyPr wrap="square" rtlCol="0">
            <a:spAutoFit/>
          </a:bodyPr>
          <a:lstStyle/>
          <a:p>
            <a:r>
              <a:rPr lang="fr-FR" sz="2000" b="1" u="sng" dirty="0">
                <a:solidFill>
                  <a:schemeClr val="tx2"/>
                </a:solidFill>
                <a:latin typeface="Agency FB" pitchFamily="34" charset="0"/>
              </a:rPr>
              <a:t>Soutenu par:</a:t>
            </a:r>
          </a:p>
          <a:p>
            <a:r>
              <a:rPr sz="2000" dirty="0">
                <a:solidFill>
                  <a:schemeClr val="tx2"/>
                </a:solidFill>
                <a:latin typeface="Agency FB" pitchFamily="34" charset="0"/>
              </a:rPr>
              <a:t>         </a:t>
            </a:r>
            <a:r>
              <a:rPr lang="fr-FR" sz="2000" dirty="0">
                <a:solidFill>
                  <a:schemeClr val="tx2"/>
                </a:solidFill>
                <a:latin typeface="Agency FB" pitchFamily="34" charset="0"/>
              </a:rPr>
              <a:t>CHLA Aymen</a:t>
            </a:r>
          </a:p>
        </p:txBody>
      </p:sp>
      <p:sp>
        <p:nvSpPr>
          <p:cNvPr id="14" name="TextBox 11"/>
          <p:cNvSpPr txBox="1"/>
          <p:nvPr/>
        </p:nvSpPr>
        <p:spPr>
          <a:xfrm>
            <a:off x="5868980" y="5503418"/>
            <a:ext cx="3024336" cy="707886"/>
          </a:xfrm>
          <a:prstGeom prst="rect">
            <a:avLst/>
          </a:prstGeom>
          <a:noFill/>
        </p:spPr>
        <p:txBody>
          <a:bodyPr wrap="square" rtlCol="0">
            <a:spAutoFit/>
          </a:bodyPr>
          <a:lstStyle/>
          <a:p>
            <a:r>
              <a:rPr lang="fr-FR" sz="2000" b="1" u="sng" dirty="0">
                <a:solidFill>
                  <a:schemeClr val="tx2"/>
                </a:solidFill>
                <a:latin typeface="Agency FB" pitchFamily="34" charset="0"/>
              </a:rPr>
              <a:t>Encadré par:</a:t>
            </a:r>
          </a:p>
          <a:p>
            <a:r>
              <a:rPr lang="fr-FR" sz="2000" dirty="0">
                <a:solidFill>
                  <a:schemeClr val="tx2"/>
                </a:solidFill>
                <a:latin typeface="Agency FB" pitchFamily="34" charset="0"/>
              </a:rPr>
              <a:t>	Mme. BELLA Imane</a:t>
            </a:r>
          </a:p>
        </p:txBody>
      </p:sp>
      <p:pic>
        <p:nvPicPr>
          <p:cNvPr id="15" name="Picture 2" descr="C:\Users\Younes\Desktop\kha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120" y="3108201"/>
            <a:ext cx="6802233" cy="117834"/>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4144296" y="6457890"/>
            <a:ext cx="1799303" cy="338554"/>
          </a:xfrm>
          <a:prstGeom prst="rect">
            <a:avLst/>
          </a:prstGeom>
          <a:noFill/>
        </p:spPr>
        <p:txBody>
          <a:bodyPr wrap="square" rtlCol="0">
            <a:spAutoFit/>
          </a:bodyPr>
          <a:lstStyle/>
          <a:p>
            <a:r>
              <a:rPr sz="1600" dirty="0">
                <a:solidFill>
                  <a:schemeClr val="tx2"/>
                </a:solidFill>
                <a:latin typeface="Agency FB" pitchFamily="34" charset="0"/>
              </a:rPr>
              <a:t>ENSIAS 201</a:t>
            </a:r>
            <a:r>
              <a:rPr lang="fr-FR" sz="1600" dirty="0">
                <a:solidFill>
                  <a:schemeClr val="tx2"/>
                </a:solidFill>
                <a:latin typeface="Agency FB" pitchFamily="34" charset="0"/>
              </a:rPr>
              <a:t>7</a:t>
            </a:r>
            <a:r>
              <a:rPr sz="1600" dirty="0">
                <a:solidFill>
                  <a:schemeClr val="tx2"/>
                </a:solidFill>
                <a:latin typeface="Agency FB" pitchFamily="34" charset="0"/>
              </a:rPr>
              <a:t>/201</a:t>
            </a:r>
            <a:r>
              <a:rPr lang="fr-FR" sz="1600" dirty="0">
                <a:solidFill>
                  <a:schemeClr val="tx2"/>
                </a:solidFill>
                <a:latin typeface="Agency FB" pitchFamily="34" charset="0"/>
              </a:rPr>
              <a:t>8</a:t>
            </a:r>
            <a:endParaRPr sz="1600" dirty="0">
              <a:solidFill>
                <a:schemeClr val="tx2"/>
              </a:solidFill>
              <a:latin typeface="Agency FB" pitchFamily="34" charset="0"/>
            </a:endParaRPr>
          </a:p>
        </p:txBody>
      </p:sp>
      <p:grpSp>
        <p:nvGrpSpPr>
          <p:cNvPr id="12" name="Group 6">
            <a:extLst>
              <a:ext uri="{FF2B5EF4-FFF2-40B4-BE49-F238E27FC236}">
                <a16:creationId xmlns:a16="http://schemas.microsoft.com/office/drawing/2014/main" id="{23FB2027-695D-47D8-B173-53AF9753B965}"/>
              </a:ext>
            </a:extLst>
          </p:cNvPr>
          <p:cNvGrpSpPr/>
          <p:nvPr/>
        </p:nvGrpSpPr>
        <p:grpSpPr>
          <a:xfrm>
            <a:off x="6935250" y="100198"/>
            <a:ext cx="1927795" cy="1384995"/>
            <a:chOff x="1691680" y="1213202"/>
            <a:chExt cx="1296144" cy="1080120"/>
          </a:xfrm>
          <a:effectLst>
            <a:outerShdw blurRad="50800" dist="38100" dir="2700000" algn="tl" rotWithShape="0">
              <a:prstClr val="black">
                <a:alpha val="40000"/>
              </a:prstClr>
            </a:outerShdw>
          </a:effectLst>
        </p:grpSpPr>
        <p:sp>
          <p:nvSpPr>
            <p:cNvPr id="16" name="Rounded Rectangle 4">
              <a:extLst>
                <a:ext uri="{FF2B5EF4-FFF2-40B4-BE49-F238E27FC236}">
                  <a16:creationId xmlns:a16="http://schemas.microsoft.com/office/drawing/2014/main" id="{E41C3F0F-90A1-46A6-8DC3-71B11503CD04}"/>
                </a:ext>
              </a:extLst>
            </p:cNvPr>
            <p:cNvSpPr/>
            <p:nvPr/>
          </p:nvSpPr>
          <p:spPr>
            <a:xfrm>
              <a:off x="1691680" y="1213202"/>
              <a:ext cx="1296144" cy="108012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3">
              <a:extLst>
                <a:ext uri="{FF2B5EF4-FFF2-40B4-BE49-F238E27FC236}">
                  <a16:creationId xmlns:a16="http://schemas.microsoft.com/office/drawing/2014/main" id="{3A35322E-0054-43A2-B7A6-CC713E5D2D66}"/>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1770734" y="1295571"/>
              <a:ext cx="1137474" cy="911260"/>
            </a:xfrm>
            <a:prstGeom prst="rect">
              <a:avLst/>
            </a:prstGeom>
            <a:noFill/>
            <a:ln w="6350">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51047913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3</a:t>
            </a:fld>
            <a:endParaRPr lang="fr-FR" b="1" dirty="0"/>
          </a:p>
        </p:txBody>
      </p:sp>
      <p:sp>
        <p:nvSpPr>
          <p:cNvPr id="12" name="Freeform 5" descr="&lt;LOGICA_QUOTE_LEFT&gt;"/>
          <p:cNvSpPr>
            <a:spLocks/>
          </p:cNvSpPr>
          <p:nvPr/>
        </p:nvSpPr>
        <p:spPr bwMode="gray">
          <a:xfrm>
            <a:off x="107985" y="12757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9" descr="&lt;LOGICA_QUOTE_RIGHT&gt;"/>
          <p:cNvSpPr>
            <a:spLocks/>
          </p:cNvSpPr>
          <p:nvPr/>
        </p:nvSpPr>
        <p:spPr bwMode="gray">
          <a:xfrm>
            <a:off x="1364710" y="88972"/>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4"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4"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24793" y="127578"/>
            <a:ext cx="1466186" cy="408117"/>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400" b="1" dirty="0">
                <a:latin typeface="Agency FB" pitchFamily="34" charset="0"/>
                <a:ea typeface="+mj-ea"/>
                <a:cs typeface="+mj-cs"/>
              </a:rPr>
              <a:t>   </a:t>
            </a:r>
            <a:r>
              <a:rPr sz="2200" b="1" dirty="0">
                <a:latin typeface="Agency FB" pitchFamily="34" charset="0"/>
                <a:ea typeface="+mj-ea"/>
                <a:cs typeface="+mj-cs"/>
              </a:rPr>
              <a:t>Introduction</a:t>
            </a:r>
            <a:endParaRPr kumimoji="0" lang="fr-FR" sz="2200" b="1" i="0" u="none" strike="noStrike" kern="1200" cap="none" spc="0" normalizeH="0" baseline="0" noProof="0" dirty="0">
              <a:ln>
                <a:noFill/>
              </a:ln>
              <a:effectLst/>
              <a:uLnTx/>
              <a:uFillTx/>
              <a:latin typeface="Agency FB" pitchFamily="34" charset="0"/>
              <a:ea typeface="+mj-ea"/>
              <a:cs typeface="+mj-cs"/>
            </a:endParaRPr>
          </a:p>
        </p:txBody>
      </p:sp>
      <p:sp>
        <p:nvSpPr>
          <p:cNvPr id="51" name="Rectangle 7"/>
          <p:cNvSpPr txBox="1">
            <a:spLocks noChangeArrowheads="1"/>
          </p:cNvSpPr>
          <p:nvPr/>
        </p:nvSpPr>
        <p:spPr>
          <a:xfrm>
            <a:off x="1574171" y="135717"/>
            <a:ext cx="1439279"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400" dirty="0"/>
              <a:t>Milieu de stage</a:t>
            </a:r>
            <a:endParaRPr sz="2400" b="1" dirty="0"/>
          </a:p>
          <a:p>
            <a:endParaRPr lang="fr-FR" sz="2400" dirty="0"/>
          </a:p>
        </p:txBody>
      </p:sp>
      <p:sp>
        <p:nvSpPr>
          <p:cNvPr id="52" name="Rectangle 7"/>
          <p:cNvSpPr txBox="1">
            <a:spLocks noChangeArrowheads="1"/>
          </p:cNvSpPr>
          <p:nvPr/>
        </p:nvSpPr>
        <p:spPr>
          <a:xfrm>
            <a:off x="5810937" y="167128"/>
            <a:ext cx="1013933" cy="388897"/>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Conception</a:t>
            </a:r>
          </a:p>
        </p:txBody>
      </p:sp>
      <p:sp>
        <p:nvSpPr>
          <p:cNvPr id="53" name="Rectangle 7"/>
          <p:cNvSpPr txBox="1">
            <a:spLocks noChangeArrowheads="1"/>
          </p:cNvSpPr>
          <p:nvPr/>
        </p:nvSpPr>
        <p:spPr>
          <a:xfrm>
            <a:off x="6940445" y="153339"/>
            <a:ext cx="2321545" cy="448615"/>
          </a:xfrm>
          <a:prstGeom prst="rect">
            <a:avLst/>
          </a:prstGeom>
        </p:spPr>
        <p:txBody>
          <a:bodyPr vert="horz" lIns="0" tIns="0" rIns="0" bIns="0" rtlCol="0" anchor="ctr" anchorCtr="0">
            <a:noAutofit/>
          </a:bodyPr>
          <a:lstStyle/>
          <a:p>
            <a:pPr>
              <a:spcBef>
                <a:spcPct val="0"/>
              </a:spcBef>
            </a:pPr>
            <a:r>
              <a:rPr sz="2200" dirty="0">
                <a:solidFill>
                  <a:schemeClr val="bg1">
                    <a:lumMod val="65000"/>
                  </a:schemeClr>
                </a:solidFill>
                <a:latin typeface="Agency FB" pitchFamily="34" charset="0"/>
                <a:ea typeface="+mj-ea"/>
                <a:cs typeface="+mj-cs"/>
              </a:rPr>
              <a:t>Réalisation   Conclusion</a:t>
            </a:r>
          </a:p>
        </p:txBody>
      </p:sp>
      <p:sp>
        <p:nvSpPr>
          <p:cNvPr id="30" name="Rectangle 29"/>
          <p:cNvSpPr/>
          <p:nvPr/>
        </p:nvSpPr>
        <p:spPr>
          <a:xfrm>
            <a:off x="1106129" y="2133675"/>
            <a:ext cx="6666271" cy="707886"/>
          </a:xfrm>
          <a:prstGeom prst="rect">
            <a:avLst/>
          </a:prstGeom>
        </p:spPr>
        <p:txBody>
          <a:bodyPr wrap="square">
            <a:spAutoFit/>
          </a:bodyPr>
          <a:lstStyle/>
          <a:p>
            <a:pPr>
              <a:buFont typeface="Wingdings" pitchFamily="2" charset="2"/>
              <a:buChar char="ü"/>
            </a:pPr>
            <a:r>
              <a:rPr lang="fr-MA" sz="2000" dirty="0">
                <a:latin typeface="Times New Roman" panose="02020603050405020304" pitchFamily="18" charset="0"/>
                <a:cs typeface="Times New Roman" panose="02020603050405020304" pitchFamily="18" charset="0"/>
              </a:rPr>
              <a:t> Application mobile de réservation de véhicules.</a:t>
            </a:r>
          </a:p>
          <a:p>
            <a:endParaRPr sz="2000" dirty="0">
              <a:latin typeface="Times New Roman" panose="02020603050405020304" pitchFamily="18" charset="0"/>
              <a:cs typeface="Times New Roman" panose="02020603050405020304" pitchFamily="18" charset="0"/>
            </a:endParaRPr>
          </a:p>
        </p:txBody>
      </p:sp>
      <p:sp>
        <p:nvSpPr>
          <p:cNvPr id="31" name="Rectangle 30"/>
          <p:cNvSpPr/>
          <p:nvPr/>
        </p:nvSpPr>
        <p:spPr>
          <a:xfrm>
            <a:off x="1085850" y="3015678"/>
            <a:ext cx="6400800" cy="400110"/>
          </a:xfrm>
          <a:prstGeom prst="rect">
            <a:avLst/>
          </a:prstGeom>
        </p:spPr>
        <p:txBody>
          <a:bodyPr wrap="square">
            <a:spAutoFit/>
          </a:bodyPr>
          <a:lstStyle/>
          <a:p>
            <a:pPr>
              <a:buFont typeface="Wingdings" pitchFamily="2" charset="2"/>
              <a:buChar char="ü"/>
            </a:pPr>
            <a:r>
              <a:rPr lang="fr-MA" sz="2000" dirty="0">
                <a:latin typeface="Times New Roman" panose="02020603050405020304" pitchFamily="18" charset="0"/>
                <a:cs typeface="Times New Roman" panose="02020603050405020304" pitchFamily="18" charset="0"/>
              </a:rPr>
              <a:t> Durée du stage un mois</a:t>
            </a:r>
            <a:endParaRPr sz="2000" dirty="0">
              <a:latin typeface="Times New Roman" panose="02020603050405020304" pitchFamily="18" charset="0"/>
              <a:cs typeface="Times New Roman" panose="02020603050405020304" pitchFamily="18" charset="0"/>
            </a:endParaRPr>
          </a:p>
        </p:txBody>
      </p:sp>
      <p:sp>
        <p:nvSpPr>
          <p:cNvPr id="18" name="Rectangle 7"/>
          <p:cNvSpPr txBox="1">
            <a:spLocks noChangeArrowheads="1"/>
          </p:cNvSpPr>
          <p:nvPr/>
        </p:nvSpPr>
        <p:spPr>
          <a:xfrm>
            <a:off x="3096642" y="182922"/>
            <a:ext cx="1304334"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b="1" dirty="0"/>
          </a:p>
          <a:p>
            <a:endParaRPr lang="fr-FR" sz="2400" dirty="0"/>
          </a:p>
        </p:txBody>
      </p:sp>
      <p:sp>
        <p:nvSpPr>
          <p:cNvPr id="19" name="Rectangle 7">
            <a:extLst>
              <a:ext uri="{FF2B5EF4-FFF2-40B4-BE49-F238E27FC236}">
                <a16:creationId xmlns:a16="http://schemas.microsoft.com/office/drawing/2014/main" id="{F0D11715-DCBE-4E77-858E-A8D5E8F345FC}"/>
              </a:ext>
            </a:extLst>
          </p:cNvPr>
          <p:cNvSpPr txBox="1">
            <a:spLocks noChangeArrowheads="1"/>
          </p:cNvSpPr>
          <p:nvPr/>
        </p:nvSpPr>
        <p:spPr>
          <a:xfrm>
            <a:off x="4516551" y="153339"/>
            <a:ext cx="1178811" cy="388897"/>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Analyse et Maquettage</a:t>
            </a:r>
          </a:p>
        </p:txBody>
      </p:sp>
    </p:spTree>
    <p:extLst>
      <p:ext uri="{BB962C8B-B14F-4D97-AF65-F5344CB8AC3E}">
        <p14:creationId xmlns:p14="http://schemas.microsoft.com/office/powerpoint/2010/main" val="246531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4</a:t>
            </a:fld>
            <a:endParaRPr lang="fr-FR" b="1" dirty="0"/>
          </a:p>
        </p:txBody>
      </p:sp>
      <p:sp>
        <p:nvSpPr>
          <p:cNvPr id="12" name="Freeform 5" descr="&lt;LOGICA_QUOTE_LEFT&gt;"/>
          <p:cNvSpPr>
            <a:spLocks/>
          </p:cNvSpPr>
          <p:nvPr/>
        </p:nvSpPr>
        <p:spPr bwMode="gray">
          <a:xfrm>
            <a:off x="1301402" y="1773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9" descr="&lt;LOGICA_QUOTE_RIGHT&gt;"/>
          <p:cNvSpPr>
            <a:spLocks/>
          </p:cNvSpPr>
          <p:nvPr/>
        </p:nvSpPr>
        <p:spPr bwMode="gray">
          <a:xfrm>
            <a:off x="2835243" y="141571"/>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0" name="Rectangle 7"/>
          <p:cNvSpPr txBox="1">
            <a:spLocks noChangeArrowheads="1"/>
          </p:cNvSpPr>
          <p:nvPr/>
        </p:nvSpPr>
        <p:spPr>
          <a:xfrm>
            <a:off x="37936" y="16146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51" name="Rectangle 7"/>
          <p:cNvSpPr txBox="1">
            <a:spLocks noChangeArrowheads="1"/>
          </p:cNvSpPr>
          <p:nvPr/>
        </p:nvSpPr>
        <p:spPr>
          <a:xfrm>
            <a:off x="1459103" y="176064"/>
            <a:ext cx="1446724"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b="1" dirty="0">
                <a:solidFill>
                  <a:schemeClr val="tx1"/>
                </a:solidFill>
              </a:rPr>
              <a:t>Milieu de stage</a:t>
            </a:r>
          </a:p>
          <a:p>
            <a:endParaRPr lang="fr-FR" sz="2400" dirty="0"/>
          </a:p>
        </p:txBody>
      </p:sp>
      <p:sp>
        <p:nvSpPr>
          <p:cNvPr id="52" name="Rectangle 7"/>
          <p:cNvSpPr txBox="1">
            <a:spLocks noChangeArrowheads="1"/>
          </p:cNvSpPr>
          <p:nvPr/>
        </p:nvSpPr>
        <p:spPr>
          <a:xfrm>
            <a:off x="5863379" y="158209"/>
            <a:ext cx="107484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Conception</a:t>
            </a:r>
          </a:p>
        </p:txBody>
      </p:sp>
      <p:sp>
        <p:nvSpPr>
          <p:cNvPr id="53" name="Rectangle 7"/>
          <p:cNvSpPr txBox="1">
            <a:spLocks noChangeArrowheads="1"/>
          </p:cNvSpPr>
          <p:nvPr/>
        </p:nvSpPr>
        <p:spPr>
          <a:xfrm>
            <a:off x="7015045" y="166507"/>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19" name="Rectangle 18"/>
          <p:cNvSpPr/>
          <p:nvPr/>
        </p:nvSpPr>
        <p:spPr>
          <a:xfrm>
            <a:off x="905461" y="986034"/>
            <a:ext cx="1787669" cy="313932"/>
          </a:xfrm>
          <a:prstGeom prst="rect">
            <a:avLst/>
          </a:prstGeom>
        </p:spPr>
        <p:txBody>
          <a:bodyPr wrap="none">
            <a:spAutoFit/>
          </a:bodyPr>
          <a:lstStyle/>
          <a:p>
            <a:pPr>
              <a:lnSpc>
                <a:spcPct val="80000"/>
              </a:lnSpc>
              <a:spcBef>
                <a:spcPct val="0"/>
              </a:spcBef>
            </a:pPr>
            <a:r>
              <a:rPr b="1" dirty="0">
                <a:latin typeface="Agency FB" pitchFamily="34" charset="0"/>
              </a:rPr>
              <a:t>Organisme D’accueil</a:t>
            </a:r>
          </a:p>
        </p:txBody>
      </p:sp>
      <p:sp>
        <p:nvSpPr>
          <p:cNvPr id="20" name="Freeform 9" descr="&lt;LOGICA_QUOTE_RIGHT&gt;"/>
          <p:cNvSpPr>
            <a:spLocks/>
          </p:cNvSpPr>
          <p:nvPr/>
        </p:nvSpPr>
        <p:spPr bwMode="gray">
          <a:xfrm>
            <a:off x="2596077" y="8266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5" descr="&lt;LOGICA_QUOTE_LEFT&gt;"/>
          <p:cNvSpPr>
            <a:spLocks/>
          </p:cNvSpPr>
          <p:nvPr/>
        </p:nvSpPr>
        <p:spPr bwMode="gray">
          <a:xfrm>
            <a:off x="857080" y="85333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Rectangle 7"/>
          <p:cNvSpPr txBox="1">
            <a:spLocks noChangeArrowheads="1"/>
          </p:cNvSpPr>
          <p:nvPr/>
        </p:nvSpPr>
        <p:spPr>
          <a:xfrm>
            <a:off x="2879505" y="892652"/>
            <a:ext cx="1803111" cy="405587"/>
          </a:xfrm>
          <a:prstGeom prst="rect">
            <a:avLst/>
          </a:prstGeom>
        </p:spPr>
        <p:txBody>
          <a:bodyPr vert="horz" lIns="0" tIns="0" rIns="0" bIns="0" rtlCol="0" anchor="ctr" anchorCtr="0">
            <a:noAutofit/>
          </a:bodyPr>
          <a:lstStyle/>
          <a:p>
            <a:pPr>
              <a:lnSpc>
                <a:spcPct val="80000"/>
              </a:lnSpc>
              <a:spcBef>
                <a:spcPct val="0"/>
              </a:spcBef>
            </a:pPr>
            <a:r>
              <a:rPr lang="fr-FR" dirty="0">
                <a:solidFill>
                  <a:schemeClr val="bg1">
                    <a:lumMod val="65000"/>
                  </a:schemeClr>
                </a:solidFill>
                <a:latin typeface="Agency FB" pitchFamily="34" charset="0"/>
                <a:ea typeface="+mj-ea"/>
                <a:cs typeface="+mj-cs"/>
              </a:rPr>
              <a:t>Domaines d’intervention</a:t>
            </a:r>
          </a:p>
        </p:txBody>
      </p:sp>
      <p:sp>
        <p:nvSpPr>
          <p:cNvPr id="27" name="Rectangle 26"/>
          <p:cNvSpPr/>
          <p:nvPr/>
        </p:nvSpPr>
        <p:spPr>
          <a:xfrm>
            <a:off x="857080" y="3172691"/>
            <a:ext cx="7959776" cy="707886"/>
          </a:xfrm>
          <a:prstGeom prst="rect">
            <a:avLst/>
          </a:prstGeom>
        </p:spPr>
        <p:txBody>
          <a:bodyPr wrap="square">
            <a:spAutoFit/>
          </a:bodyPr>
          <a:lstStyle/>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Etablie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en</a:t>
            </a:r>
            <a:r>
              <a:rPr lang="en-US" sz="2000" dirty="0">
                <a:latin typeface="Times New Roman" panose="02020603050405020304" pitchFamily="18" charset="0"/>
                <a:cs typeface="Times New Roman" panose="02020603050405020304" pitchFamily="18" charset="0"/>
              </a:rPr>
              <a:t> 2010</a:t>
            </a:r>
          </a:p>
          <a:p>
            <a:pPr marL="285750" indent="-285750"/>
            <a:endParaRPr sz="2000" dirty="0">
              <a:latin typeface="Times New Roman" panose="02020603050405020304" pitchFamily="18" charset="0"/>
              <a:cs typeface="Times New Roman" panose="02020603050405020304" pitchFamily="18" charset="0"/>
            </a:endParaRPr>
          </a:p>
        </p:txBody>
      </p:sp>
      <p:sp>
        <p:nvSpPr>
          <p:cNvPr id="28" name="Rectangle 7"/>
          <p:cNvSpPr txBox="1">
            <a:spLocks noChangeArrowheads="1"/>
          </p:cNvSpPr>
          <p:nvPr/>
        </p:nvSpPr>
        <p:spPr>
          <a:xfrm>
            <a:off x="3100651" y="219180"/>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b="1" dirty="0"/>
          </a:p>
          <a:p>
            <a:endParaRPr lang="fr-FR" sz="2400" dirty="0"/>
          </a:p>
        </p:txBody>
      </p:sp>
      <p:pic>
        <p:nvPicPr>
          <p:cNvPr id="29" name="Imag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49226"/>
            <a:ext cx="3962400" cy="1414405"/>
          </a:xfrm>
          <a:prstGeom prst="rect">
            <a:avLst/>
          </a:prstGeom>
        </p:spPr>
      </p:pic>
      <p:sp>
        <p:nvSpPr>
          <p:cNvPr id="23" name="Rectangle 22"/>
          <p:cNvSpPr/>
          <p:nvPr/>
        </p:nvSpPr>
        <p:spPr>
          <a:xfrm>
            <a:off x="879424" y="3799559"/>
            <a:ext cx="7959776" cy="1323439"/>
          </a:xfrm>
          <a:prstGeom prst="rect">
            <a:avLst/>
          </a:prstGeom>
        </p:spPr>
        <p:txBody>
          <a:bodyPr wrap="square">
            <a:spAutoFit/>
          </a:bodyPr>
          <a:lstStyle/>
          <a:p>
            <a:pPr marL="342900" indent="-342900">
              <a:buFont typeface="Arial" panose="020B0604020202020204" pitchFamily="34" charset="0"/>
              <a:buChar char="•"/>
            </a:pPr>
            <a:r>
              <a:rPr lang="fr-FR" sz="2000" dirty="0"/>
              <a:t>Présidence assurée par l’ANRT</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endParaRPr lang="en-US" sz="2000" dirty="0">
              <a:latin typeface="Times New Roman" panose="02020603050405020304" pitchFamily="18" charset="0"/>
              <a:cs typeface="Times New Roman" panose="02020603050405020304" pitchFamily="18" charset="0"/>
            </a:endParaRPr>
          </a:p>
          <a:p>
            <a:pPr marL="285750" indent="-285750"/>
            <a:endParaRPr sz="2000" dirty="0">
              <a:latin typeface="Times New Roman" panose="02020603050405020304" pitchFamily="18" charset="0"/>
              <a:cs typeface="Times New Roman" panose="02020603050405020304" pitchFamily="18" charset="0"/>
            </a:endParaRPr>
          </a:p>
        </p:txBody>
      </p:sp>
      <p:sp>
        <p:nvSpPr>
          <p:cNvPr id="32" name="Rectangle 31"/>
          <p:cNvSpPr/>
          <p:nvPr/>
        </p:nvSpPr>
        <p:spPr>
          <a:xfrm>
            <a:off x="908747" y="4480838"/>
            <a:ext cx="7959776" cy="707886"/>
          </a:xfrm>
          <a:prstGeom prst="rect">
            <a:avLst/>
          </a:prstGeom>
        </p:spPr>
        <p:txBody>
          <a:bodyPr wrap="square">
            <a:spAutoFit/>
          </a:bodyPr>
          <a:lstStyle/>
          <a:p>
            <a:pPr marL="285750" indent="-285750"/>
            <a:endParaRPr lang="en-US" sz="2000" dirty="0">
              <a:latin typeface="Times New Roman" panose="02020603050405020304" pitchFamily="18" charset="0"/>
              <a:cs typeface="Times New Roman" panose="02020603050405020304" pitchFamily="18" charset="0"/>
            </a:endParaRPr>
          </a:p>
          <a:p>
            <a:pPr marL="285750" indent="-285750"/>
            <a:endParaRPr sz="2000" dirty="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076CA9C7-4A95-4905-AED2-735CFA0EB02B}"/>
              </a:ext>
            </a:extLst>
          </p:cNvPr>
          <p:cNvSpPr/>
          <p:nvPr/>
        </p:nvSpPr>
        <p:spPr>
          <a:xfrm>
            <a:off x="4807163" y="940515"/>
            <a:ext cx="1483098" cy="313932"/>
          </a:xfrm>
          <a:prstGeom prst="rect">
            <a:avLst/>
          </a:prstGeom>
        </p:spPr>
        <p:txBody>
          <a:bodyPr wrap="none">
            <a:spAutoFit/>
          </a:bodyPr>
          <a:lstStyle/>
          <a:p>
            <a:pPr>
              <a:lnSpc>
                <a:spcPct val="80000"/>
              </a:lnSpc>
              <a:spcBef>
                <a:spcPct val="0"/>
              </a:spcBef>
            </a:pPr>
            <a:r>
              <a:rPr lang="fr-FR" dirty="0">
                <a:solidFill>
                  <a:schemeClr val="bg1">
                    <a:lumMod val="65000"/>
                  </a:schemeClr>
                </a:solidFill>
                <a:latin typeface="Agency FB" pitchFamily="34" charset="0"/>
                <a:ea typeface="+mj-ea"/>
                <a:cs typeface="+mj-cs"/>
              </a:rPr>
              <a:t>Entreprise cliente</a:t>
            </a:r>
            <a:endParaRPr dirty="0">
              <a:solidFill>
                <a:schemeClr val="bg1">
                  <a:lumMod val="65000"/>
                </a:schemeClr>
              </a:solidFill>
              <a:latin typeface="Agency FB" pitchFamily="34" charset="0"/>
              <a:ea typeface="+mj-ea"/>
              <a:cs typeface="+mj-cs"/>
            </a:endParaRPr>
          </a:p>
        </p:txBody>
      </p:sp>
      <p:sp>
        <p:nvSpPr>
          <p:cNvPr id="33" name="Rectangle 7">
            <a:extLst>
              <a:ext uri="{FF2B5EF4-FFF2-40B4-BE49-F238E27FC236}">
                <a16:creationId xmlns:a16="http://schemas.microsoft.com/office/drawing/2014/main" id="{8F199996-9483-462F-9E01-DDBF8E1ED18C}"/>
              </a:ext>
            </a:extLst>
          </p:cNvPr>
          <p:cNvSpPr txBox="1">
            <a:spLocks noChangeArrowheads="1"/>
          </p:cNvSpPr>
          <p:nvPr/>
        </p:nvSpPr>
        <p:spPr>
          <a:xfrm>
            <a:off x="4555325" y="179170"/>
            <a:ext cx="1182865"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Analyse et Maquettage</a:t>
            </a:r>
          </a:p>
        </p:txBody>
      </p:sp>
    </p:spTree>
    <p:extLst>
      <p:ext uri="{BB962C8B-B14F-4D97-AF65-F5344CB8AC3E}">
        <p14:creationId xmlns:p14="http://schemas.microsoft.com/office/powerpoint/2010/main" val="16323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nodePh="1">
                                  <p:stCondLst>
                                    <p:cond delay="0"/>
                                  </p:stCondLst>
                                  <p:endCondLst>
                                    <p:cond evt="begin" delay="0">
                                      <p:tn val="15"/>
                                    </p:cond>
                                  </p:end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5</a:t>
            </a:fld>
            <a:endParaRPr lang="fr-FR" b="1" dirty="0"/>
          </a:p>
        </p:txBody>
      </p:sp>
      <p:sp>
        <p:nvSpPr>
          <p:cNvPr id="12" name="Freeform 5" descr="&lt;LOGICA_QUOTE_LEFT&gt;"/>
          <p:cNvSpPr>
            <a:spLocks/>
          </p:cNvSpPr>
          <p:nvPr/>
        </p:nvSpPr>
        <p:spPr bwMode="gray">
          <a:xfrm>
            <a:off x="1233214" y="16228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9" descr="&lt;LOGICA_QUOTE_RIGHT&gt;"/>
          <p:cNvSpPr>
            <a:spLocks/>
          </p:cNvSpPr>
          <p:nvPr/>
        </p:nvSpPr>
        <p:spPr bwMode="gray">
          <a:xfrm>
            <a:off x="2735622" y="141815"/>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0" name="Freeform 9" descr="&lt;LOGICA_QUOTE_RIGHT&gt;"/>
          <p:cNvSpPr>
            <a:spLocks/>
          </p:cNvSpPr>
          <p:nvPr/>
        </p:nvSpPr>
        <p:spPr bwMode="gray">
          <a:xfrm>
            <a:off x="4623164" y="82058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5" descr="&lt;LOGICA_QUOTE_LEFT&gt;"/>
          <p:cNvSpPr>
            <a:spLocks/>
          </p:cNvSpPr>
          <p:nvPr/>
        </p:nvSpPr>
        <p:spPr bwMode="gray">
          <a:xfrm>
            <a:off x="2535273" y="85297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3" name="Rectangle 7"/>
          <p:cNvSpPr txBox="1">
            <a:spLocks noChangeArrowheads="1"/>
          </p:cNvSpPr>
          <p:nvPr/>
        </p:nvSpPr>
        <p:spPr>
          <a:xfrm>
            <a:off x="2661542" y="870936"/>
            <a:ext cx="1961622" cy="408119"/>
          </a:xfrm>
          <a:prstGeom prst="rect">
            <a:avLst/>
          </a:prstGeom>
        </p:spPr>
        <p:txBody>
          <a:bodyPr vert="horz" lIns="0" tIns="0" rIns="0" bIns="0" rtlCol="0" anchor="ctr" anchorCtr="0">
            <a:noAutofit/>
          </a:bodyPr>
          <a:lstStyle/>
          <a:p>
            <a:pPr>
              <a:lnSpc>
                <a:spcPct val="80000"/>
              </a:lnSpc>
              <a:spcBef>
                <a:spcPct val="0"/>
              </a:spcBef>
            </a:pPr>
            <a:r>
              <a:rPr lang="fr-FR" b="1" dirty="0">
                <a:latin typeface="Agency FB" pitchFamily="34" charset="0"/>
              </a:rPr>
              <a:t>Domaines d’intervention</a:t>
            </a:r>
            <a:endParaRPr lang="fr-FR" dirty="0">
              <a:solidFill>
                <a:schemeClr val="bg1">
                  <a:lumMod val="65000"/>
                </a:schemeClr>
              </a:solidFill>
              <a:latin typeface="Agency FB" pitchFamily="34" charset="0"/>
              <a:ea typeface="+mj-ea"/>
              <a:cs typeface="+mj-cs"/>
            </a:endParaRPr>
          </a:p>
        </p:txBody>
      </p:sp>
      <p:sp>
        <p:nvSpPr>
          <p:cNvPr id="30" name="Rectangle 29"/>
          <p:cNvSpPr/>
          <p:nvPr/>
        </p:nvSpPr>
        <p:spPr>
          <a:xfrm>
            <a:off x="879335" y="933782"/>
            <a:ext cx="1667444" cy="313932"/>
          </a:xfrm>
          <a:prstGeom prst="rect">
            <a:avLst/>
          </a:prstGeom>
        </p:spPr>
        <p:txBody>
          <a:bodyPr wrap="none">
            <a:spAutoFit/>
          </a:bodyPr>
          <a:lstStyle/>
          <a:p>
            <a:pPr>
              <a:lnSpc>
                <a:spcPct val="80000"/>
              </a:lnSpc>
              <a:spcBef>
                <a:spcPct val="0"/>
              </a:spcBef>
            </a:pPr>
            <a:r>
              <a:rPr dirty="0">
                <a:solidFill>
                  <a:schemeClr val="bg1">
                    <a:lumMod val="65000"/>
                  </a:schemeClr>
                </a:solidFill>
                <a:latin typeface="Agency FB" pitchFamily="34" charset="0"/>
                <a:ea typeface="+mj-ea"/>
                <a:cs typeface="+mj-cs"/>
              </a:rPr>
              <a:t>Organisme D’accueil</a:t>
            </a:r>
          </a:p>
        </p:txBody>
      </p:sp>
      <p:sp>
        <p:nvSpPr>
          <p:cNvPr id="22" name="Rectangle 21">
            <a:extLst>
              <a:ext uri="{FF2B5EF4-FFF2-40B4-BE49-F238E27FC236}">
                <a16:creationId xmlns:a16="http://schemas.microsoft.com/office/drawing/2014/main" id="{A8D917BE-0D48-4F28-B9D6-D87EAD4B29E8}"/>
              </a:ext>
            </a:extLst>
          </p:cNvPr>
          <p:cNvSpPr/>
          <p:nvPr/>
        </p:nvSpPr>
        <p:spPr>
          <a:xfrm>
            <a:off x="857080" y="3172691"/>
            <a:ext cx="7959776" cy="400110"/>
          </a:xfrm>
          <a:prstGeom prst="rect">
            <a:avLst/>
          </a:prstGeom>
        </p:spPr>
        <p:txBody>
          <a:bodyPr wrap="square">
            <a:spAutoFit/>
          </a:bodyPr>
          <a:lstStyle/>
          <a:p>
            <a:pPr marL="342900" indent="-342900">
              <a:buFont typeface="Arial" panose="020B0604020202020204" pitchFamily="34" charset="0"/>
              <a:buChar char="•"/>
            </a:pPr>
            <a:r>
              <a:rPr lang="fr-FR" sz="2000" dirty="0">
                <a:latin typeface="Times New Roman" panose="02020603050405020304" pitchFamily="18" charset="0"/>
                <a:cs typeface="Times New Roman" panose="02020603050405020304" pitchFamily="18" charset="0"/>
              </a:rPr>
              <a:t>Développement logiciel </a:t>
            </a:r>
          </a:p>
        </p:txBody>
      </p:sp>
      <p:sp>
        <p:nvSpPr>
          <p:cNvPr id="27" name="Rectangle 26">
            <a:extLst>
              <a:ext uri="{FF2B5EF4-FFF2-40B4-BE49-F238E27FC236}">
                <a16:creationId xmlns:a16="http://schemas.microsoft.com/office/drawing/2014/main" id="{BE1D060F-6F85-4686-B710-CBCA862E0360}"/>
              </a:ext>
            </a:extLst>
          </p:cNvPr>
          <p:cNvSpPr/>
          <p:nvPr/>
        </p:nvSpPr>
        <p:spPr>
          <a:xfrm>
            <a:off x="879424" y="3914384"/>
            <a:ext cx="7959776" cy="400110"/>
          </a:xfrm>
          <a:prstGeom prst="rect">
            <a:avLst/>
          </a:prstGeom>
        </p:spPr>
        <p:txBody>
          <a:bodyPr wrap="square">
            <a:spAutoFit/>
          </a:bodyPr>
          <a:lstStyle/>
          <a:p>
            <a:pPr marL="342900" indent="-342900">
              <a:buFont typeface="Arial" panose="020B0604020202020204" pitchFamily="34" charset="0"/>
              <a:buChar char="•"/>
            </a:pPr>
            <a:r>
              <a:rPr lang="fr-FR" sz="2000" dirty="0">
                <a:latin typeface="Times New Roman" panose="02020603050405020304" pitchFamily="18" charset="0"/>
                <a:cs typeface="Times New Roman" panose="02020603050405020304" pitchFamily="18" charset="0"/>
              </a:rPr>
              <a:t>Valorisation des activités R&amp;D   </a:t>
            </a:r>
          </a:p>
        </p:txBody>
      </p:sp>
      <p:sp>
        <p:nvSpPr>
          <p:cNvPr id="29" name="Rectangle 28">
            <a:extLst>
              <a:ext uri="{FF2B5EF4-FFF2-40B4-BE49-F238E27FC236}">
                <a16:creationId xmlns:a16="http://schemas.microsoft.com/office/drawing/2014/main" id="{58345EA3-3654-4C36-AE85-6D3A8ED03E4E}"/>
              </a:ext>
            </a:extLst>
          </p:cNvPr>
          <p:cNvSpPr/>
          <p:nvPr/>
        </p:nvSpPr>
        <p:spPr>
          <a:xfrm>
            <a:off x="879335" y="4644244"/>
            <a:ext cx="7959776" cy="400110"/>
          </a:xfrm>
          <a:prstGeom prst="rect">
            <a:avLst/>
          </a:prstGeom>
        </p:spPr>
        <p:txBody>
          <a:bodyPr wrap="square">
            <a:spAutoFit/>
          </a:bodyPr>
          <a:lstStyle/>
          <a:p>
            <a:pPr marL="342900" indent="-342900">
              <a:buFont typeface="Arial" panose="020B0604020202020204" pitchFamily="34" charset="0"/>
              <a:buChar char="•"/>
            </a:pPr>
            <a:r>
              <a:rPr lang="fr-FR" sz="2000" dirty="0">
                <a:latin typeface="Times New Roman" panose="02020603050405020304" pitchFamily="18" charset="0"/>
                <a:cs typeface="Times New Roman" panose="02020603050405020304" pitchFamily="18" charset="0"/>
              </a:rPr>
              <a:t>Centre de services partagés  </a:t>
            </a:r>
          </a:p>
        </p:txBody>
      </p:sp>
      <p:pic>
        <p:nvPicPr>
          <p:cNvPr id="32" name="Image 28">
            <a:extLst>
              <a:ext uri="{FF2B5EF4-FFF2-40B4-BE49-F238E27FC236}">
                <a16:creationId xmlns:a16="http://schemas.microsoft.com/office/drawing/2014/main" id="{BAE03DDF-0FD0-4911-B62E-8B2C6F7CD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49226"/>
            <a:ext cx="3962400" cy="1414405"/>
          </a:xfrm>
          <a:prstGeom prst="rect">
            <a:avLst/>
          </a:prstGeom>
        </p:spPr>
      </p:pic>
      <p:sp>
        <p:nvSpPr>
          <p:cNvPr id="33" name="Rectangle 32">
            <a:extLst>
              <a:ext uri="{FF2B5EF4-FFF2-40B4-BE49-F238E27FC236}">
                <a16:creationId xmlns:a16="http://schemas.microsoft.com/office/drawing/2014/main" id="{C73DA2FA-8986-4E18-84DF-04D36A524501}"/>
              </a:ext>
            </a:extLst>
          </p:cNvPr>
          <p:cNvSpPr/>
          <p:nvPr/>
        </p:nvSpPr>
        <p:spPr>
          <a:xfrm>
            <a:off x="4888636" y="940515"/>
            <a:ext cx="1483098" cy="313932"/>
          </a:xfrm>
          <a:prstGeom prst="rect">
            <a:avLst/>
          </a:prstGeom>
        </p:spPr>
        <p:txBody>
          <a:bodyPr wrap="none">
            <a:spAutoFit/>
          </a:bodyPr>
          <a:lstStyle/>
          <a:p>
            <a:pPr>
              <a:lnSpc>
                <a:spcPct val="80000"/>
              </a:lnSpc>
              <a:spcBef>
                <a:spcPct val="0"/>
              </a:spcBef>
            </a:pPr>
            <a:r>
              <a:rPr lang="fr-FR" dirty="0">
                <a:solidFill>
                  <a:schemeClr val="bg1">
                    <a:lumMod val="65000"/>
                  </a:schemeClr>
                </a:solidFill>
                <a:latin typeface="Agency FB" pitchFamily="34" charset="0"/>
                <a:ea typeface="+mj-ea"/>
                <a:cs typeface="+mj-cs"/>
              </a:rPr>
              <a:t>Entreprise cliente</a:t>
            </a:r>
            <a:endParaRPr dirty="0">
              <a:solidFill>
                <a:schemeClr val="bg1">
                  <a:lumMod val="65000"/>
                </a:schemeClr>
              </a:solidFill>
              <a:latin typeface="Agency FB" pitchFamily="34" charset="0"/>
              <a:ea typeface="+mj-ea"/>
              <a:cs typeface="+mj-cs"/>
            </a:endParaRPr>
          </a:p>
        </p:txBody>
      </p:sp>
      <p:sp>
        <p:nvSpPr>
          <p:cNvPr id="34" name="Rectangle 7">
            <a:extLst>
              <a:ext uri="{FF2B5EF4-FFF2-40B4-BE49-F238E27FC236}">
                <a16:creationId xmlns:a16="http://schemas.microsoft.com/office/drawing/2014/main" id="{402FDAEF-D5F1-429C-9F80-58189D6323C5}"/>
              </a:ext>
            </a:extLst>
          </p:cNvPr>
          <p:cNvSpPr txBox="1">
            <a:spLocks noChangeArrowheads="1"/>
          </p:cNvSpPr>
          <p:nvPr/>
        </p:nvSpPr>
        <p:spPr>
          <a:xfrm>
            <a:off x="37936" y="16146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35" name="Rectangle 7">
            <a:extLst>
              <a:ext uri="{FF2B5EF4-FFF2-40B4-BE49-F238E27FC236}">
                <a16:creationId xmlns:a16="http://schemas.microsoft.com/office/drawing/2014/main" id="{C31A6FC4-AD31-472D-9B05-B264BA18AD1E}"/>
              </a:ext>
            </a:extLst>
          </p:cNvPr>
          <p:cNvSpPr txBox="1">
            <a:spLocks noChangeArrowheads="1"/>
          </p:cNvSpPr>
          <p:nvPr/>
        </p:nvSpPr>
        <p:spPr>
          <a:xfrm>
            <a:off x="1359483" y="149044"/>
            <a:ext cx="1446724"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b="1" dirty="0">
                <a:solidFill>
                  <a:schemeClr val="tx1"/>
                </a:solidFill>
              </a:rPr>
              <a:t>Milieu de stage</a:t>
            </a:r>
          </a:p>
          <a:p>
            <a:endParaRPr lang="fr-FR" sz="2400" dirty="0"/>
          </a:p>
        </p:txBody>
      </p:sp>
      <p:sp>
        <p:nvSpPr>
          <p:cNvPr id="36" name="Rectangle 7">
            <a:extLst>
              <a:ext uri="{FF2B5EF4-FFF2-40B4-BE49-F238E27FC236}">
                <a16:creationId xmlns:a16="http://schemas.microsoft.com/office/drawing/2014/main" id="{45FFA248-1983-4286-BE29-A8ECB78053C6}"/>
              </a:ext>
            </a:extLst>
          </p:cNvPr>
          <p:cNvSpPr txBox="1">
            <a:spLocks noChangeArrowheads="1"/>
          </p:cNvSpPr>
          <p:nvPr/>
        </p:nvSpPr>
        <p:spPr>
          <a:xfrm>
            <a:off x="5863379" y="158209"/>
            <a:ext cx="107484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Conception</a:t>
            </a:r>
          </a:p>
        </p:txBody>
      </p:sp>
      <p:sp>
        <p:nvSpPr>
          <p:cNvPr id="37" name="Rectangle 7">
            <a:extLst>
              <a:ext uri="{FF2B5EF4-FFF2-40B4-BE49-F238E27FC236}">
                <a16:creationId xmlns:a16="http://schemas.microsoft.com/office/drawing/2014/main" id="{AC60E33A-9FBB-470D-BDA8-35AD084CF348}"/>
              </a:ext>
            </a:extLst>
          </p:cNvPr>
          <p:cNvSpPr txBox="1">
            <a:spLocks noChangeArrowheads="1"/>
          </p:cNvSpPr>
          <p:nvPr/>
        </p:nvSpPr>
        <p:spPr>
          <a:xfrm>
            <a:off x="7015045" y="166507"/>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38" name="Rectangle 7">
            <a:extLst>
              <a:ext uri="{FF2B5EF4-FFF2-40B4-BE49-F238E27FC236}">
                <a16:creationId xmlns:a16="http://schemas.microsoft.com/office/drawing/2014/main" id="{177B6E28-5737-43CF-BC07-D57391FD76BE}"/>
              </a:ext>
            </a:extLst>
          </p:cNvPr>
          <p:cNvSpPr txBox="1">
            <a:spLocks noChangeArrowheads="1"/>
          </p:cNvSpPr>
          <p:nvPr/>
        </p:nvSpPr>
        <p:spPr>
          <a:xfrm>
            <a:off x="3062393" y="164055"/>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b="1" dirty="0"/>
          </a:p>
          <a:p>
            <a:endParaRPr lang="fr-FR" sz="2400" dirty="0"/>
          </a:p>
        </p:txBody>
      </p:sp>
      <p:sp>
        <p:nvSpPr>
          <p:cNvPr id="39" name="Rectangle 7">
            <a:extLst>
              <a:ext uri="{FF2B5EF4-FFF2-40B4-BE49-F238E27FC236}">
                <a16:creationId xmlns:a16="http://schemas.microsoft.com/office/drawing/2014/main" id="{E7F35C8C-C8DF-425A-9EA9-96235D54DAE6}"/>
              </a:ext>
            </a:extLst>
          </p:cNvPr>
          <p:cNvSpPr txBox="1">
            <a:spLocks noChangeArrowheads="1"/>
          </p:cNvSpPr>
          <p:nvPr/>
        </p:nvSpPr>
        <p:spPr>
          <a:xfrm>
            <a:off x="4555325" y="179170"/>
            <a:ext cx="1182865"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Analyse et Maquettage</a:t>
            </a:r>
          </a:p>
        </p:txBody>
      </p:sp>
    </p:spTree>
    <p:extLst>
      <p:ext uri="{BB962C8B-B14F-4D97-AF65-F5344CB8AC3E}">
        <p14:creationId xmlns:p14="http://schemas.microsoft.com/office/powerpoint/2010/main" val="115422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6</a:t>
            </a:fld>
            <a:endParaRPr lang="fr-FR" b="1" dirty="0"/>
          </a:p>
        </p:txBody>
      </p:sp>
      <p:sp>
        <p:nvSpPr>
          <p:cNvPr id="12" name="Freeform 5" descr="&lt;LOGICA_QUOTE_LEFT&gt;"/>
          <p:cNvSpPr>
            <a:spLocks/>
          </p:cNvSpPr>
          <p:nvPr/>
        </p:nvSpPr>
        <p:spPr bwMode="gray">
          <a:xfrm>
            <a:off x="1246163" y="177392"/>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9" descr="&lt;LOGICA_QUOTE_RIGHT&gt;"/>
          <p:cNvSpPr>
            <a:spLocks/>
          </p:cNvSpPr>
          <p:nvPr/>
        </p:nvSpPr>
        <p:spPr bwMode="gray">
          <a:xfrm>
            <a:off x="2740581" y="179898"/>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0" name="Freeform 9" descr="&lt;LOGICA_QUOTE_RIGHT&gt;"/>
          <p:cNvSpPr>
            <a:spLocks/>
          </p:cNvSpPr>
          <p:nvPr/>
        </p:nvSpPr>
        <p:spPr bwMode="gray">
          <a:xfrm>
            <a:off x="6419325" y="83903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5" descr="&lt;LOGICA_QUOTE_LEFT&gt;"/>
          <p:cNvSpPr>
            <a:spLocks/>
          </p:cNvSpPr>
          <p:nvPr/>
        </p:nvSpPr>
        <p:spPr bwMode="gray">
          <a:xfrm>
            <a:off x="4762367" y="87857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3" name="Rectangle 7"/>
          <p:cNvSpPr txBox="1">
            <a:spLocks noChangeArrowheads="1"/>
          </p:cNvSpPr>
          <p:nvPr/>
        </p:nvSpPr>
        <p:spPr>
          <a:xfrm>
            <a:off x="2673048" y="898329"/>
            <a:ext cx="1961622" cy="408119"/>
          </a:xfrm>
          <a:prstGeom prst="rect">
            <a:avLst/>
          </a:prstGeom>
        </p:spPr>
        <p:txBody>
          <a:bodyPr vert="horz" lIns="0" tIns="0" rIns="0" bIns="0" rtlCol="0" anchor="ctr" anchorCtr="0">
            <a:noAutofit/>
          </a:bodyPr>
          <a:lstStyle/>
          <a:p>
            <a:pPr>
              <a:lnSpc>
                <a:spcPct val="80000"/>
              </a:lnSpc>
              <a:spcBef>
                <a:spcPct val="0"/>
              </a:spcBef>
            </a:pPr>
            <a:r>
              <a:rPr lang="fr-FR" dirty="0">
                <a:solidFill>
                  <a:schemeClr val="bg1">
                    <a:lumMod val="65000"/>
                  </a:schemeClr>
                </a:solidFill>
                <a:latin typeface="Agency FB" pitchFamily="34" charset="0"/>
                <a:ea typeface="+mj-ea"/>
                <a:cs typeface="+mj-cs"/>
              </a:rPr>
              <a:t>Domaines d’intervention</a:t>
            </a:r>
          </a:p>
        </p:txBody>
      </p:sp>
      <p:sp>
        <p:nvSpPr>
          <p:cNvPr id="30" name="Rectangle 29"/>
          <p:cNvSpPr/>
          <p:nvPr/>
        </p:nvSpPr>
        <p:spPr>
          <a:xfrm>
            <a:off x="879335" y="933782"/>
            <a:ext cx="1667444" cy="313932"/>
          </a:xfrm>
          <a:prstGeom prst="rect">
            <a:avLst/>
          </a:prstGeom>
        </p:spPr>
        <p:txBody>
          <a:bodyPr wrap="none">
            <a:spAutoFit/>
          </a:bodyPr>
          <a:lstStyle/>
          <a:p>
            <a:pPr>
              <a:lnSpc>
                <a:spcPct val="80000"/>
              </a:lnSpc>
              <a:spcBef>
                <a:spcPct val="0"/>
              </a:spcBef>
            </a:pPr>
            <a:r>
              <a:rPr dirty="0">
                <a:solidFill>
                  <a:schemeClr val="bg1">
                    <a:lumMod val="65000"/>
                  </a:schemeClr>
                </a:solidFill>
                <a:latin typeface="Agency FB" pitchFamily="34" charset="0"/>
                <a:ea typeface="+mj-ea"/>
                <a:cs typeface="+mj-cs"/>
              </a:rPr>
              <a:t>Organisme D’accueil</a:t>
            </a:r>
          </a:p>
        </p:txBody>
      </p:sp>
      <p:sp>
        <p:nvSpPr>
          <p:cNvPr id="22" name="Rectangle 21">
            <a:extLst>
              <a:ext uri="{FF2B5EF4-FFF2-40B4-BE49-F238E27FC236}">
                <a16:creationId xmlns:a16="http://schemas.microsoft.com/office/drawing/2014/main" id="{A8D917BE-0D48-4F28-B9D6-D87EAD4B29E8}"/>
              </a:ext>
            </a:extLst>
          </p:cNvPr>
          <p:cNvSpPr/>
          <p:nvPr/>
        </p:nvSpPr>
        <p:spPr>
          <a:xfrm>
            <a:off x="879335" y="2275509"/>
            <a:ext cx="7959776" cy="400110"/>
          </a:xfrm>
          <a:prstGeom prst="rect">
            <a:avLst/>
          </a:prstGeom>
        </p:spPr>
        <p:txBody>
          <a:bodyPr wrap="square">
            <a:spAutoFit/>
          </a:bodyPr>
          <a:lstStyle/>
          <a:p>
            <a:pPr marL="342900" indent="-342900">
              <a:buFont typeface="Arial" panose="020B0604020202020204" pitchFamily="34" charset="0"/>
              <a:buChar char="•"/>
            </a:pPr>
            <a:r>
              <a:rPr lang="fr-FR" sz="2000" dirty="0">
                <a:latin typeface="Times New Roman" panose="02020603050405020304" pitchFamily="18" charset="0"/>
                <a:cs typeface="Times New Roman" panose="02020603050405020304" pitchFamily="18" charset="0"/>
              </a:rPr>
              <a:t>Créer en 2013 </a:t>
            </a:r>
          </a:p>
        </p:txBody>
      </p:sp>
      <p:sp>
        <p:nvSpPr>
          <p:cNvPr id="27" name="Rectangle 26">
            <a:extLst>
              <a:ext uri="{FF2B5EF4-FFF2-40B4-BE49-F238E27FC236}">
                <a16:creationId xmlns:a16="http://schemas.microsoft.com/office/drawing/2014/main" id="{BE1D060F-6F85-4686-B710-CBCA862E0360}"/>
              </a:ext>
            </a:extLst>
          </p:cNvPr>
          <p:cNvSpPr/>
          <p:nvPr/>
        </p:nvSpPr>
        <p:spPr>
          <a:xfrm>
            <a:off x="879335" y="2820886"/>
            <a:ext cx="7959776" cy="400110"/>
          </a:xfrm>
          <a:prstGeom prst="rect">
            <a:avLst/>
          </a:prstGeom>
        </p:spPr>
        <p:txBody>
          <a:bodyPr wrap="square">
            <a:spAutoFit/>
          </a:bodyPr>
          <a:lstStyle/>
          <a:p>
            <a:pPr marL="342900" indent="-342900">
              <a:buFont typeface="Arial" panose="020B0604020202020204" pitchFamily="34" charset="0"/>
              <a:buChar char="•"/>
            </a:pPr>
            <a:r>
              <a:rPr lang="fr-FR" sz="2000" dirty="0">
                <a:latin typeface="Times New Roman" panose="02020603050405020304" pitchFamily="18" charset="0"/>
                <a:cs typeface="Times New Roman" panose="02020603050405020304" pitchFamily="18" charset="0"/>
              </a:rPr>
              <a:t>Une plateforme marocaine 100% mobile basée sur le cloud   </a:t>
            </a:r>
          </a:p>
        </p:txBody>
      </p:sp>
      <p:sp>
        <p:nvSpPr>
          <p:cNvPr id="29" name="Rectangle 28">
            <a:extLst>
              <a:ext uri="{FF2B5EF4-FFF2-40B4-BE49-F238E27FC236}">
                <a16:creationId xmlns:a16="http://schemas.microsoft.com/office/drawing/2014/main" id="{58345EA3-3654-4C36-AE85-6D3A8ED03E4E}"/>
              </a:ext>
            </a:extLst>
          </p:cNvPr>
          <p:cNvSpPr/>
          <p:nvPr/>
        </p:nvSpPr>
        <p:spPr>
          <a:xfrm>
            <a:off x="879335" y="3376216"/>
            <a:ext cx="7959776" cy="400110"/>
          </a:xfrm>
          <a:prstGeom prst="rect">
            <a:avLst/>
          </a:prstGeom>
        </p:spPr>
        <p:txBody>
          <a:bodyPr wrap="square">
            <a:spAutoFit/>
          </a:bodyPr>
          <a:lstStyle/>
          <a:p>
            <a:pPr marL="342900" indent="-342900">
              <a:buFont typeface="Arial" panose="020B0604020202020204" pitchFamily="34" charset="0"/>
              <a:buChar char="•"/>
            </a:pPr>
            <a:r>
              <a:rPr lang="fr-FR" sz="2000" dirty="0">
                <a:latin typeface="Times New Roman" panose="02020603050405020304" pitchFamily="18" charset="0"/>
                <a:cs typeface="Times New Roman" panose="02020603050405020304" pitchFamily="18" charset="0"/>
              </a:rPr>
              <a:t>+10 000 utilisateurs et +2345 applications</a:t>
            </a:r>
          </a:p>
        </p:txBody>
      </p:sp>
      <p:sp>
        <p:nvSpPr>
          <p:cNvPr id="33" name="Rectangle 32">
            <a:extLst>
              <a:ext uri="{FF2B5EF4-FFF2-40B4-BE49-F238E27FC236}">
                <a16:creationId xmlns:a16="http://schemas.microsoft.com/office/drawing/2014/main" id="{C73DA2FA-8986-4E18-84DF-04D36A524501}"/>
              </a:ext>
            </a:extLst>
          </p:cNvPr>
          <p:cNvSpPr/>
          <p:nvPr/>
        </p:nvSpPr>
        <p:spPr>
          <a:xfrm>
            <a:off x="4888636" y="940515"/>
            <a:ext cx="1596912" cy="313932"/>
          </a:xfrm>
          <a:prstGeom prst="rect">
            <a:avLst/>
          </a:prstGeom>
        </p:spPr>
        <p:txBody>
          <a:bodyPr wrap="none">
            <a:spAutoFit/>
          </a:bodyPr>
          <a:lstStyle/>
          <a:p>
            <a:pPr>
              <a:lnSpc>
                <a:spcPct val="80000"/>
              </a:lnSpc>
              <a:spcBef>
                <a:spcPct val="0"/>
              </a:spcBef>
            </a:pPr>
            <a:r>
              <a:rPr lang="fr-FR" b="1" dirty="0">
                <a:latin typeface="Agency FB" pitchFamily="34" charset="0"/>
              </a:rPr>
              <a:t>Entreprise cliente</a:t>
            </a:r>
            <a:endParaRPr b="1" dirty="0">
              <a:latin typeface="Agency FB" pitchFamily="34" charset="0"/>
            </a:endParaRPr>
          </a:p>
        </p:txBody>
      </p:sp>
      <p:pic>
        <p:nvPicPr>
          <p:cNvPr id="7" name="Picture 6">
            <a:extLst>
              <a:ext uri="{FF2B5EF4-FFF2-40B4-BE49-F238E27FC236}">
                <a16:creationId xmlns:a16="http://schemas.microsoft.com/office/drawing/2014/main" id="{67618C91-DB15-46FB-B617-9486278EE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779" y="1488115"/>
            <a:ext cx="3209925" cy="742950"/>
          </a:xfrm>
          <a:prstGeom prst="rect">
            <a:avLst/>
          </a:prstGeom>
        </p:spPr>
      </p:pic>
      <p:sp>
        <p:nvSpPr>
          <p:cNvPr id="31" name="Rectangle 30">
            <a:extLst>
              <a:ext uri="{FF2B5EF4-FFF2-40B4-BE49-F238E27FC236}">
                <a16:creationId xmlns:a16="http://schemas.microsoft.com/office/drawing/2014/main" id="{47D45C1F-2CD1-4011-88F1-C17C88F3115C}"/>
              </a:ext>
            </a:extLst>
          </p:cNvPr>
          <p:cNvSpPr/>
          <p:nvPr/>
        </p:nvSpPr>
        <p:spPr>
          <a:xfrm>
            <a:off x="879335" y="3988310"/>
            <a:ext cx="7959776" cy="400110"/>
          </a:xfrm>
          <a:prstGeom prst="rect">
            <a:avLst/>
          </a:prstGeom>
        </p:spPr>
        <p:txBody>
          <a:bodyPr wrap="square">
            <a:spAutoFit/>
          </a:bodyPr>
          <a:lstStyle/>
          <a:p>
            <a:pPr marL="342900" indent="-342900">
              <a:buFont typeface="Arial" panose="020B0604020202020204" pitchFamily="34" charset="0"/>
              <a:buChar char="•"/>
            </a:pPr>
            <a:r>
              <a:rPr lang="fr-FR" sz="2000" dirty="0">
                <a:latin typeface="Times New Roman" panose="02020603050405020304" pitchFamily="18" charset="0"/>
                <a:cs typeface="Times New Roman" panose="02020603050405020304" pitchFamily="18" charset="0"/>
              </a:rPr>
              <a:t>Un Chiffre d’affaire d’environ 1 million de dollars</a:t>
            </a:r>
          </a:p>
        </p:txBody>
      </p:sp>
      <p:sp>
        <p:nvSpPr>
          <p:cNvPr id="35" name="Rectangle 34">
            <a:extLst>
              <a:ext uri="{FF2B5EF4-FFF2-40B4-BE49-F238E27FC236}">
                <a16:creationId xmlns:a16="http://schemas.microsoft.com/office/drawing/2014/main" id="{6D1C13F0-1CD2-41C7-806D-F2655DB33BEB}"/>
              </a:ext>
            </a:extLst>
          </p:cNvPr>
          <p:cNvSpPr/>
          <p:nvPr/>
        </p:nvSpPr>
        <p:spPr>
          <a:xfrm>
            <a:off x="879335" y="4543640"/>
            <a:ext cx="7959776" cy="400110"/>
          </a:xfrm>
          <a:prstGeom prst="rect">
            <a:avLst/>
          </a:prstGeom>
        </p:spPr>
        <p:txBody>
          <a:bodyPr wrap="square">
            <a:spAutoFit/>
          </a:bodyPr>
          <a:lstStyle/>
          <a:p>
            <a:pPr marL="342900" indent="-342900">
              <a:buFont typeface="Arial" panose="020B0604020202020204" pitchFamily="34" charset="0"/>
              <a:buChar char="•"/>
            </a:pPr>
            <a:r>
              <a:rPr lang="fr-FR" sz="2000" dirty="0">
                <a:latin typeface="Times New Roman" panose="02020603050405020304" pitchFamily="18" charset="0"/>
                <a:cs typeface="Times New Roman" panose="02020603050405020304" pitchFamily="18" charset="0"/>
              </a:rPr>
              <a:t>Top 10 des startups dans le monde en 2015</a:t>
            </a:r>
          </a:p>
        </p:txBody>
      </p:sp>
      <p:sp>
        <p:nvSpPr>
          <p:cNvPr id="36" name="Rectangle 7">
            <a:extLst>
              <a:ext uri="{FF2B5EF4-FFF2-40B4-BE49-F238E27FC236}">
                <a16:creationId xmlns:a16="http://schemas.microsoft.com/office/drawing/2014/main" id="{59C760CC-5D50-4E09-AE1F-91C297947C51}"/>
              </a:ext>
            </a:extLst>
          </p:cNvPr>
          <p:cNvSpPr txBox="1">
            <a:spLocks noChangeArrowheads="1"/>
          </p:cNvSpPr>
          <p:nvPr/>
        </p:nvSpPr>
        <p:spPr>
          <a:xfrm>
            <a:off x="37936" y="161465"/>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37" name="Rectangle 7">
            <a:extLst>
              <a:ext uri="{FF2B5EF4-FFF2-40B4-BE49-F238E27FC236}">
                <a16:creationId xmlns:a16="http://schemas.microsoft.com/office/drawing/2014/main" id="{A9081BC9-AD3C-4EAC-A490-36B058B72A11}"/>
              </a:ext>
            </a:extLst>
          </p:cNvPr>
          <p:cNvSpPr txBox="1">
            <a:spLocks noChangeArrowheads="1"/>
          </p:cNvSpPr>
          <p:nvPr/>
        </p:nvSpPr>
        <p:spPr>
          <a:xfrm>
            <a:off x="1372432" y="159532"/>
            <a:ext cx="1446724"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b="1" dirty="0">
                <a:solidFill>
                  <a:schemeClr val="tx1"/>
                </a:solidFill>
              </a:rPr>
              <a:t>Milieu de stage</a:t>
            </a:r>
          </a:p>
          <a:p>
            <a:endParaRPr lang="fr-FR" sz="2400" dirty="0"/>
          </a:p>
        </p:txBody>
      </p:sp>
      <p:sp>
        <p:nvSpPr>
          <p:cNvPr id="38" name="Rectangle 7">
            <a:extLst>
              <a:ext uri="{FF2B5EF4-FFF2-40B4-BE49-F238E27FC236}">
                <a16:creationId xmlns:a16="http://schemas.microsoft.com/office/drawing/2014/main" id="{17AE369A-124A-4B18-83D2-51ED1D913DFF}"/>
              </a:ext>
            </a:extLst>
          </p:cNvPr>
          <p:cNvSpPr txBox="1">
            <a:spLocks noChangeArrowheads="1"/>
          </p:cNvSpPr>
          <p:nvPr/>
        </p:nvSpPr>
        <p:spPr>
          <a:xfrm>
            <a:off x="5863379" y="158209"/>
            <a:ext cx="107484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Conception</a:t>
            </a:r>
          </a:p>
        </p:txBody>
      </p:sp>
      <p:sp>
        <p:nvSpPr>
          <p:cNvPr id="39" name="Rectangle 7">
            <a:extLst>
              <a:ext uri="{FF2B5EF4-FFF2-40B4-BE49-F238E27FC236}">
                <a16:creationId xmlns:a16="http://schemas.microsoft.com/office/drawing/2014/main" id="{F268CB55-7186-47DD-B39B-1EBDEB145025}"/>
              </a:ext>
            </a:extLst>
          </p:cNvPr>
          <p:cNvSpPr txBox="1">
            <a:spLocks noChangeArrowheads="1"/>
          </p:cNvSpPr>
          <p:nvPr/>
        </p:nvSpPr>
        <p:spPr>
          <a:xfrm>
            <a:off x="6938221" y="156361"/>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40" name="Rectangle 7">
            <a:extLst>
              <a:ext uri="{FF2B5EF4-FFF2-40B4-BE49-F238E27FC236}">
                <a16:creationId xmlns:a16="http://schemas.microsoft.com/office/drawing/2014/main" id="{FD682B39-CA2B-425C-B972-B7503E239362}"/>
              </a:ext>
            </a:extLst>
          </p:cNvPr>
          <p:cNvSpPr txBox="1">
            <a:spLocks noChangeArrowheads="1"/>
          </p:cNvSpPr>
          <p:nvPr/>
        </p:nvSpPr>
        <p:spPr>
          <a:xfrm>
            <a:off x="3058363" y="214335"/>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Cadre général</a:t>
            </a:r>
            <a:endParaRPr sz="2200" b="1" dirty="0"/>
          </a:p>
          <a:p>
            <a:endParaRPr lang="fr-FR" sz="2400" dirty="0"/>
          </a:p>
        </p:txBody>
      </p:sp>
      <p:sp>
        <p:nvSpPr>
          <p:cNvPr id="41" name="Rectangle 7">
            <a:extLst>
              <a:ext uri="{FF2B5EF4-FFF2-40B4-BE49-F238E27FC236}">
                <a16:creationId xmlns:a16="http://schemas.microsoft.com/office/drawing/2014/main" id="{0C61E39D-0911-4264-8A09-7A7E5003F664}"/>
              </a:ext>
            </a:extLst>
          </p:cNvPr>
          <p:cNvSpPr txBox="1">
            <a:spLocks noChangeArrowheads="1"/>
          </p:cNvSpPr>
          <p:nvPr/>
        </p:nvSpPr>
        <p:spPr>
          <a:xfrm>
            <a:off x="4523155" y="177396"/>
            <a:ext cx="1182865"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t>Analyse et Maquettage</a:t>
            </a:r>
          </a:p>
        </p:txBody>
      </p:sp>
      <p:sp>
        <p:nvSpPr>
          <p:cNvPr id="42" name="Rectangle 41">
            <a:extLst>
              <a:ext uri="{FF2B5EF4-FFF2-40B4-BE49-F238E27FC236}">
                <a16:creationId xmlns:a16="http://schemas.microsoft.com/office/drawing/2014/main" id="{5A968BF6-8E5F-484F-BF2F-F7FAE98592C8}"/>
              </a:ext>
            </a:extLst>
          </p:cNvPr>
          <p:cNvSpPr/>
          <p:nvPr/>
        </p:nvSpPr>
        <p:spPr>
          <a:xfrm>
            <a:off x="908748" y="5148370"/>
            <a:ext cx="7959776" cy="400110"/>
          </a:xfrm>
          <a:prstGeom prst="rect">
            <a:avLst/>
          </a:prstGeom>
        </p:spPr>
        <p:txBody>
          <a:bodyPr wrap="square">
            <a:spAutoFit/>
          </a:bodyPr>
          <a:lstStyle/>
          <a:p>
            <a:pPr marL="342900" indent="-342900">
              <a:buFont typeface="Arial" panose="020B0604020202020204" pitchFamily="34" charset="0"/>
              <a:buChar char="•"/>
            </a:pPr>
            <a:r>
              <a:rPr lang="fr-FR" sz="2000" dirty="0">
                <a:latin typeface="Times New Roman" panose="02020603050405020304" pitchFamily="18" charset="0"/>
                <a:cs typeface="Times New Roman" panose="02020603050405020304" pitchFamily="18" charset="0"/>
              </a:rPr>
              <a:t>Version Beta</a:t>
            </a:r>
          </a:p>
        </p:txBody>
      </p:sp>
    </p:spTree>
    <p:extLst>
      <p:ext uri="{BB962C8B-B14F-4D97-AF65-F5344CB8AC3E}">
        <p14:creationId xmlns:p14="http://schemas.microsoft.com/office/powerpoint/2010/main" val="31007967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ppt_x"/>
                                          </p:val>
                                        </p:tav>
                                        <p:tav tm="100000">
                                          <p:val>
                                            <p:strVal val="#ppt_x"/>
                                          </p:val>
                                        </p:tav>
                                      </p:tavLst>
                                    </p:anim>
                                    <p:anim calcmode="lin" valueType="num">
                                      <p:cBhvr additive="base">
                                        <p:cTn id="23" dur="500" fill="hold"/>
                                        <p:tgtEl>
                                          <p:spTgt spid="3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P spid="29" grpId="0"/>
      <p:bldP spid="31" grpId="0"/>
      <p:bldP spid="35"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7</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7" name="Rectangle 26"/>
          <p:cNvSpPr/>
          <p:nvPr/>
        </p:nvSpPr>
        <p:spPr>
          <a:xfrm>
            <a:off x="642543" y="901735"/>
            <a:ext cx="1327608"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b="1" dirty="0">
                <a:latin typeface="Agency FB" pitchFamily="34" charset="0"/>
              </a:rPr>
              <a:t>Problématique</a:t>
            </a:r>
            <a:endParaRPr b="1" dirty="0">
              <a:latin typeface="Agency FB" pitchFamily="34" charset="0"/>
            </a:endParaRPr>
          </a:p>
        </p:txBody>
      </p:sp>
      <p:sp>
        <p:nvSpPr>
          <p:cNvPr id="29" name="Freeform 5" descr="&lt;LOGICA_QUOTE_LEFT&gt;"/>
          <p:cNvSpPr>
            <a:spLocks/>
          </p:cNvSpPr>
          <p:nvPr/>
        </p:nvSpPr>
        <p:spPr bwMode="gray">
          <a:xfrm>
            <a:off x="516275" y="79404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2" name="Freeform 9" descr="&lt;LOGICA_QUOTE_RIGHT&gt;"/>
          <p:cNvSpPr>
            <a:spLocks/>
          </p:cNvSpPr>
          <p:nvPr/>
        </p:nvSpPr>
        <p:spPr bwMode="gray">
          <a:xfrm>
            <a:off x="1880302" y="7940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Rectangle 7"/>
          <p:cNvSpPr txBox="1">
            <a:spLocks noChangeArrowheads="1"/>
          </p:cNvSpPr>
          <p:nvPr/>
        </p:nvSpPr>
        <p:spPr>
          <a:xfrm>
            <a:off x="2248525" y="850493"/>
            <a:ext cx="895081" cy="365174"/>
          </a:xfrm>
          <a:prstGeom prst="rect">
            <a:avLst/>
          </a:prstGeom>
        </p:spPr>
        <p:txBody>
          <a:bodyPr vert="horz" lIns="0" tIns="0" rIns="0" bIns="0" rtlCol="0" anchor="ctr" anchorCtr="0">
            <a:noAutofit/>
          </a:bodyPr>
          <a:lstStyle/>
          <a:p>
            <a:pPr>
              <a:lnSpc>
                <a:spcPct val="80000"/>
              </a:lnSpc>
              <a:spcBef>
                <a:spcPct val="0"/>
              </a:spcBef>
            </a:pPr>
            <a:r>
              <a:rPr lang="fr-FR" sz="2000" dirty="0">
                <a:solidFill>
                  <a:schemeClr val="bg1">
                    <a:lumMod val="65000"/>
                  </a:schemeClr>
                </a:solidFill>
                <a:latin typeface="Agency FB" pitchFamily="34" charset="0"/>
                <a:ea typeface="+mj-ea"/>
                <a:cs typeface="+mj-cs"/>
              </a:rPr>
              <a:t>Objectifs</a:t>
            </a:r>
            <a:endParaRPr lang="fr-FR" dirty="0">
              <a:solidFill>
                <a:schemeClr val="bg1">
                  <a:lumMod val="65000"/>
                </a:schemeClr>
              </a:solidFill>
              <a:latin typeface="Agency FB" pitchFamily="34" charset="0"/>
              <a:ea typeface="+mj-ea"/>
              <a:cs typeface="+mj-cs"/>
            </a:endParaRPr>
          </a:p>
        </p:txBody>
      </p:sp>
      <p:sp>
        <p:nvSpPr>
          <p:cNvPr id="34" name="Rectangle 33"/>
          <p:cNvSpPr/>
          <p:nvPr/>
        </p:nvSpPr>
        <p:spPr>
          <a:xfrm>
            <a:off x="3180026" y="880942"/>
            <a:ext cx="928459" cy="313932"/>
          </a:xfrm>
          <a:prstGeom prst="rect">
            <a:avLst/>
          </a:prstGeom>
        </p:spPr>
        <p:txBody>
          <a:bodyPr wrap="none">
            <a:spAutoFit/>
          </a:bodyPr>
          <a:lstStyle/>
          <a:p>
            <a:pPr>
              <a:lnSpc>
                <a:spcPct val="80000"/>
              </a:lnSpc>
              <a:spcBef>
                <a:spcPct val="0"/>
              </a:spcBef>
            </a:pPr>
            <a:r>
              <a:rPr dirty="0">
                <a:solidFill>
                  <a:schemeClr val="bg1">
                    <a:lumMod val="65000"/>
                  </a:schemeClr>
                </a:solidFill>
                <a:latin typeface="Agency FB" pitchFamily="34" charset="0"/>
                <a:ea typeface="+mj-ea"/>
                <a:cs typeface="+mj-cs"/>
              </a:rPr>
              <a:t>Démarche</a:t>
            </a:r>
          </a:p>
        </p:txBody>
      </p:sp>
      <p:sp>
        <p:nvSpPr>
          <p:cNvPr id="23" name="Rectangle 22"/>
          <p:cNvSpPr/>
          <p:nvPr/>
        </p:nvSpPr>
        <p:spPr>
          <a:xfrm>
            <a:off x="1118192" y="1973325"/>
            <a:ext cx="6666271" cy="861774"/>
          </a:xfrm>
          <a:prstGeom prst="rect">
            <a:avLst/>
          </a:prstGeom>
        </p:spPr>
        <p:txBody>
          <a:bodyPr wrap="square">
            <a:spAutoFit/>
          </a:bodyPr>
          <a:lstStyle/>
          <a:p>
            <a:pPr marL="342900" indent="-342900">
              <a:lnSpc>
                <a:spcPct val="150000"/>
              </a:lnSpc>
              <a:buFont typeface="Wingdings" panose="05000000000000000000" pitchFamily="2" charset="2"/>
              <a:buChar char="Ø"/>
            </a:pPr>
            <a:r>
              <a:rPr lang="fr-FR" sz="2000" dirty="0">
                <a:latin typeface="Times New Roman" pitchFamily="18" charset="0"/>
                <a:cs typeface="Times New Roman" pitchFamily="18" charset="0"/>
              </a:rPr>
              <a:t>Enrichir le marketplace de la plateforme </a:t>
            </a:r>
            <a:r>
              <a:rPr lang="fr-FR" sz="2000" dirty="0" err="1">
                <a:latin typeface="Times New Roman" pitchFamily="18" charset="0"/>
                <a:cs typeface="Times New Roman" pitchFamily="18" charset="0"/>
              </a:rPr>
              <a:t>ScreenDy</a:t>
            </a:r>
            <a:endParaRPr lang="fr-FR" sz="2000" dirty="0">
              <a:latin typeface="Times New Roman" pitchFamily="18" charset="0"/>
              <a:cs typeface="Times New Roman" pitchFamily="18" charset="0"/>
            </a:endParaRPr>
          </a:p>
          <a:p>
            <a:endParaRPr sz="2000" dirty="0">
              <a:latin typeface="Times New Roman" panose="02020603050405020304" pitchFamily="18" charset="0"/>
              <a:cs typeface="Times New Roman" panose="02020603050405020304" pitchFamily="18" charset="0"/>
            </a:endParaRPr>
          </a:p>
        </p:txBody>
      </p:sp>
      <p:sp>
        <p:nvSpPr>
          <p:cNvPr id="30" name="Rectangle 29"/>
          <p:cNvSpPr/>
          <p:nvPr/>
        </p:nvSpPr>
        <p:spPr>
          <a:xfrm>
            <a:off x="1118192" y="2879536"/>
            <a:ext cx="6412866" cy="707886"/>
          </a:xfrm>
          <a:prstGeom prst="rect">
            <a:avLst/>
          </a:prstGeom>
        </p:spPr>
        <p:txBody>
          <a:bodyPr wrap="square">
            <a:spAutoFit/>
          </a:bodyPr>
          <a:lstStyle/>
          <a:p>
            <a:pPr marL="342900" indent="-342900">
              <a:buFont typeface="Wingdings" panose="05000000000000000000" pitchFamily="2" charset="2"/>
              <a:buChar char="Ø"/>
            </a:pPr>
            <a:r>
              <a:rPr lang="fr-MA" sz="2000" dirty="0">
                <a:latin typeface="Times New Roman" pitchFamily="18" charset="0"/>
                <a:cs typeface="Times New Roman" pitchFamily="18" charset="0"/>
              </a:rPr>
              <a:t>Manque d’applications basée sur la géolocalisation  </a:t>
            </a:r>
          </a:p>
          <a:p>
            <a:endParaRPr sz="2000" dirty="0">
              <a:latin typeface="Times New Roman" panose="02020603050405020304" pitchFamily="18" charset="0"/>
              <a:cs typeface="Times New Roman" panose="02020603050405020304" pitchFamily="18" charset="0"/>
            </a:endParaRPr>
          </a:p>
        </p:txBody>
      </p:sp>
      <p:sp>
        <p:nvSpPr>
          <p:cNvPr id="35" name="Freeform 5" descr="&lt;LOGICA_QUOTE_LEFT&gt;">
            <a:extLst>
              <a:ext uri="{FF2B5EF4-FFF2-40B4-BE49-F238E27FC236}">
                <a16:creationId xmlns:a16="http://schemas.microsoft.com/office/drawing/2014/main" id="{D6CD8A1A-2C5B-48E5-89FF-74EF91C53F76}"/>
              </a:ext>
            </a:extLst>
          </p:cNvPr>
          <p:cNvSpPr>
            <a:spLocks/>
          </p:cNvSpPr>
          <p:nvPr/>
        </p:nvSpPr>
        <p:spPr bwMode="gray">
          <a:xfrm>
            <a:off x="2633649" y="18492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6" name="Freeform 9" descr="&lt;LOGICA_QUOTE_RIGHT&gt;">
            <a:extLst>
              <a:ext uri="{FF2B5EF4-FFF2-40B4-BE49-F238E27FC236}">
                <a16:creationId xmlns:a16="http://schemas.microsoft.com/office/drawing/2014/main" id="{DDC5EC6A-42CF-4CFA-A82B-9E3FD21DCDD6}"/>
              </a:ext>
            </a:extLst>
          </p:cNvPr>
          <p:cNvSpPr>
            <a:spLocks/>
          </p:cNvSpPr>
          <p:nvPr/>
        </p:nvSpPr>
        <p:spPr bwMode="gray">
          <a:xfrm>
            <a:off x="4124536" y="160329"/>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7" name="Rectangle 7">
            <a:extLst>
              <a:ext uri="{FF2B5EF4-FFF2-40B4-BE49-F238E27FC236}">
                <a16:creationId xmlns:a16="http://schemas.microsoft.com/office/drawing/2014/main" id="{9896FE05-4FBD-427B-9A98-B54FDA77CE6A}"/>
              </a:ext>
            </a:extLst>
          </p:cNvPr>
          <p:cNvSpPr txBox="1">
            <a:spLocks noChangeArrowheads="1"/>
          </p:cNvSpPr>
          <p:nvPr/>
        </p:nvSpPr>
        <p:spPr>
          <a:xfrm>
            <a:off x="0" y="187276"/>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38" name="Rectangle 7">
            <a:extLst>
              <a:ext uri="{FF2B5EF4-FFF2-40B4-BE49-F238E27FC236}">
                <a16:creationId xmlns:a16="http://schemas.microsoft.com/office/drawing/2014/main" id="{1592D482-8976-4B35-B11E-CD4900AF972B}"/>
              </a:ext>
            </a:extLst>
          </p:cNvPr>
          <p:cNvSpPr txBox="1">
            <a:spLocks noChangeArrowheads="1"/>
          </p:cNvSpPr>
          <p:nvPr/>
        </p:nvSpPr>
        <p:spPr>
          <a:xfrm>
            <a:off x="1247425" y="176609"/>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39" name="Rectangle 7">
            <a:extLst>
              <a:ext uri="{FF2B5EF4-FFF2-40B4-BE49-F238E27FC236}">
                <a16:creationId xmlns:a16="http://schemas.microsoft.com/office/drawing/2014/main" id="{585FF6FC-3D71-4C6C-892A-B5A30B764241}"/>
              </a:ext>
            </a:extLst>
          </p:cNvPr>
          <p:cNvSpPr txBox="1">
            <a:spLocks noChangeArrowheads="1"/>
          </p:cNvSpPr>
          <p:nvPr/>
        </p:nvSpPr>
        <p:spPr>
          <a:xfrm>
            <a:off x="5756236" y="135717"/>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ea typeface="+mn-ea"/>
                <a:cs typeface="+mn-cs"/>
              </a:rPr>
              <a:t>Conception</a:t>
            </a:r>
          </a:p>
        </p:txBody>
      </p:sp>
      <p:sp>
        <p:nvSpPr>
          <p:cNvPr id="40" name="Rectangle 7">
            <a:extLst>
              <a:ext uri="{FF2B5EF4-FFF2-40B4-BE49-F238E27FC236}">
                <a16:creationId xmlns:a16="http://schemas.microsoft.com/office/drawing/2014/main" id="{CB38C5BB-84D2-4A19-8960-60EB4CB1EB0A}"/>
              </a:ext>
            </a:extLst>
          </p:cNvPr>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41" name="Rectangle 7">
            <a:extLst>
              <a:ext uri="{FF2B5EF4-FFF2-40B4-BE49-F238E27FC236}">
                <a16:creationId xmlns:a16="http://schemas.microsoft.com/office/drawing/2014/main" id="{31468664-92C9-46B0-A05E-64FCFDDEB70C}"/>
              </a:ext>
            </a:extLst>
          </p:cNvPr>
          <p:cNvSpPr txBox="1">
            <a:spLocks noChangeArrowheads="1"/>
          </p:cNvSpPr>
          <p:nvPr/>
        </p:nvSpPr>
        <p:spPr>
          <a:xfrm>
            <a:off x="2806435" y="222241"/>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b="1" dirty="0">
                <a:solidFill>
                  <a:schemeClr val="tx1"/>
                </a:solidFill>
              </a:rPr>
              <a:t>Cadre</a:t>
            </a:r>
            <a:r>
              <a:rPr lang="fr-MA" sz="2200" dirty="0"/>
              <a:t> </a:t>
            </a:r>
            <a:r>
              <a:rPr lang="fr-MA" sz="2200" b="1" dirty="0">
                <a:solidFill>
                  <a:schemeClr val="tx1"/>
                </a:solidFill>
              </a:rPr>
              <a:t>général</a:t>
            </a:r>
            <a:endParaRPr sz="2200" b="1" dirty="0">
              <a:solidFill>
                <a:schemeClr val="tx1"/>
              </a:solidFill>
            </a:endParaRPr>
          </a:p>
          <a:p>
            <a:endParaRPr lang="fr-FR" sz="2400" dirty="0"/>
          </a:p>
        </p:txBody>
      </p:sp>
      <p:sp>
        <p:nvSpPr>
          <p:cNvPr id="42" name="Rectangle 7">
            <a:extLst>
              <a:ext uri="{FF2B5EF4-FFF2-40B4-BE49-F238E27FC236}">
                <a16:creationId xmlns:a16="http://schemas.microsoft.com/office/drawing/2014/main" id="{EC4337FE-9E07-46FF-A44F-15DBDDF2A05E}"/>
              </a:ext>
            </a:extLst>
          </p:cNvPr>
          <p:cNvSpPr txBox="1">
            <a:spLocks noChangeArrowheads="1"/>
          </p:cNvSpPr>
          <p:nvPr/>
        </p:nvSpPr>
        <p:spPr>
          <a:xfrm>
            <a:off x="4439264" y="176748"/>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r>
              <a:rPr lang="fr-FR" sz="2400" dirty="0"/>
              <a:t>Analyse et Maquettage</a:t>
            </a:r>
          </a:p>
        </p:txBody>
      </p:sp>
    </p:spTree>
    <p:extLst>
      <p:ext uri="{BB962C8B-B14F-4D97-AF65-F5344CB8AC3E}">
        <p14:creationId xmlns:p14="http://schemas.microsoft.com/office/powerpoint/2010/main" val="116402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8</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7" name="Rectangle 26"/>
          <p:cNvSpPr/>
          <p:nvPr/>
        </p:nvSpPr>
        <p:spPr>
          <a:xfrm>
            <a:off x="642543" y="901735"/>
            <a:ext cx="1242648"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Problématique</a:t>
            </a:r>
            <a:endParaRPr dirty="0">
              <a:solidFill>
                <a:schemeClr val="bg1">
                  <a:lumMod val="65000"/>
                </a:schemeClr>
              </a:solidFill>
              <a:latin typeface="Agency FB" pitchFamily="34" charset="0"/>
            </a:endParaRPr>
          </a:p>
        </p:txBody>
      </p:sp>
      <p:sp>
        <p:nvSpPr>
          <p:cNvPr id="33" name="Rectangle 7"/>
          <p:cNvSpPr txBox="1">
            <a:spLocks noChangeArrowheads="1"/>
          </p:cNvSpPr>
          <p:nvPr/>
        </p:nvSpPr>
        <p:spPr>
          <a:xfrm>
            <a:off x="2105408" y="878436"/>
            <a:ext cx="689547" cy="405587"/>
          </a:xfrm>
          <a:prstGeom prst="rect">
            <a:avLst/>
          </a:prstGeom>
        </p:spPr>
        <p:txBody>
          <a:bodyPr vert="horz" lIns="0" tIns="0" rIns="0" bIns="0" rtlCol="0" anchor="ctr" anchorCtr="0">
            <a:noAutofit/>
          </a:bodyPr>
          <a:lstStyle/>
          <a:p>
            <a:pPr>
              <a:lnSpc>
                <a:spcPct val="80000"/>
              </a:lnSpc>
              <a:spcBef>
                <a:spcPct val="0"/>
              </a:spcBef>
            </a:pPr>
            <a:r>
              <a:rPr lang="fr-FR" b="1" dirty="0">
                <a:latin typeface="Agency FB" pitchFamily="34" charset="0"/>
                <a:ea typeface="+mj-ea"/>
                <a:cs typeface="+mj-cs"/>
              </a:rPr>
              <a:t>Objectifs</a:t>
            </a:r>
          </a:p>
        </p:txBody>
      </p:sp>
      <p:sp>
        <p:nvSpPr>
          <p:cNvPr id="34" name="Rectangle 33"/>
          <p:cNvSpPr/>
          <p:nvPr/>
        </p:nvSpPr>
        <p:spPr>
          <a:xfrm>
            <a:off x="3015172" y="901735"/>
            <a:ext cx="928459" cy="313932"/>
          </a:xfrm>
          <a:prstGeom prst="rect">
            <a:avLst/>
          </a:prstGeom>
        </p:spPr>
        <p:txBody>
          <a:bodyPr wrap="none">
            <a:spAutoFit/>
          </a:bodyPr>
          <a:lstStyle/>
          <a:p>
            <a:pPr>
              <a:lnSpc>
                <a:spcPct val="80000"/>
              </a:lnSpc>
              <a:spcBef>
                <a:spcPct val="0"/>
              </a:spcBef>
            </a:pPr>
            <a:r>
              <a:rPr dirty="0">
                <a:solidFill>
                  <a:schemeClr val="bg1">
                    <a:lumMod val="65000"/>
                  </a:schemeClr>
                </a:solidFill>
                <a:latin typeface="Agency FB" pitchFamily="34" charset="0"/>
                <a:ea typeface="+mj-ea"/>
                <a:cs typeface="+mj-cs"/>
              </a:rPr>
              <a:t>Démarche</a:t>
            </a:r>
          </a:p>
        </p:txBody>
      </p:sp>
      <p:sp>
        <p:nvSpPr>
          <p:cNvPr id="23" name="Rectangle 22"/>
          <p:cNvSpPr/>
          <p:nvPr/>
        </p:nvSpPr>
        <p:spPr>
          <a:xfrm>
            <a:off x="1118192" y="2199561"/>
            <a:ext cx="7397158" cy="1323439"/>
          </a:xfrm>
          <a:prstGeom prst="rect">
            <a:avLst/>
          </a:prstGeom>
        </p:spPr>
        <p:txBody>
          <a:bodyPr wrap="square">
            <a:spAutoFit/>
          </a:bodyPr>
          <a:lstStyle/>
          <a:p>
            <a:pPr marL="342900" indent="-342900">
              <a:lnSpc>
                <a:spcPct val="150000"/>
              </a:lnSpc>
              <a:buFont typeface="Wingdings" panose="05000000000000000000" pitchFamily="2" charset="2"/>
              <a:buChar char="Ø"/>
            </a:pPr>
            <a:r>
              <a:rPr lang="fr-MA" sz="2000" dirty="0">
                <a:latin typeface="Times New Roman" panose="02020603050405020304" pitchFamily="18" charset="0"/>
                <a:cs typeface="Times New Roman" panose="02020603050405020304" pitchFamily="18" charset="0"/>
              </a:rPr>
              <a:t>Développer une application mobile pour la gestion des réservations des véhicule</a:t>
            </a:r>
            <a:endParaRPr lang="fr-FR" sz="2000" dirty="0">
              <a:latin typeface="Times New Roman" pitchFamily="18" charset="0"/>
              <a:cs typeface="Times New Roman" pitchFamily="18" charset="0"/>
            </a:endParaRPr>
          </a:p>
          <a:p>
            <a:endParaRPr sz="2000" dirty="0">
              <a:latin typeface="Times New Roman" panose="02020603050405020304" pitchFamily="18" charset="0"/>
              <a:cs typeface="Times New Roman" panose="02020603050405020304" pitchFamily="18" charset="0"/>
            </a:endParaRPr>
          </a:p>
        </p:txBody>
      </p:sp>
      <p:sp>
        <p:nvSpPr>
          <p:cNvPr id="30" name="Rectangle 29"/>
          <p:cNvSpPr/>
          <p:nvPr/>
        </p:nvSpPr>
        <p:spPr>
          <a:xfrm>
            <a:off x="1118192" y="3484349"/>
            <a:ext cx="6412866" cy="400110"/>
          </a:xfrm>
          <a:prstGeom prst="rect">
            <a:avLst/>
          </a:prstGeom>
        </p:spPr>
        <p:txBody>
          <a:bodyPr wrap="square">
            <a:spAutoFit/>
          </a:bodyPr>
          <a:lstStyle/>
          <a:p>
            <a:pPr marL="342900" indent="-342900">
              <a:buFont typeface="Wingdings" panose="05000000000000000000" pitchFamily="2" charset="2"/>
              <a:buChar char="Ø"/>
            </a:pPr>
            <a:r>
              <a:rPr lang="fr-MA" sz="2000" dirty="0">
                <a:latin typeface="Times New Roman" pitchFamily="18" charset="0"/>
                <a:cs typeface="Times New Roman" pitchFamily="18" charset="0"/>
              </a:rPr>
              <a:t>Fournir des interfaces UI conviviable et originale</a:t>
            </a:r>
            <a:endParaRPr sz="20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18192" y="4341950"/>
            <a:ext cx="7615882" cy="861774"/>
          </a:xfrm>
          <a:prstGeom prst="rect">
            <a:avLst/>
          </a:prstGeom>
        </p:spPr>
        <p:txBody>
          <a:bodyPr wrap="square">
            <a:spAutoFit/>
          </a:bodyPr>
          <a:lstStyle/>
          <a:p>
            <a:pPr marL="342900" indent="-342900">
              <a:lnSpc>
                <a:spcPct val="150000"/>
              </a:lnSpc>
              <a:buFont typeface="Wingdings" panose="05000000000000000000" pitchFamily="2" charset="2"/>
              <a:buChar char="Ø"/>
            </a:pPr>
            <a:r>
              <a:rPr lang="fr-MA" sz="2000" dirty="0">
                <a:latin typeface="Times New Roman" pitchFamily="18" charset="0"/>
                <a:cs typeface="Times New Roman" pitchFamily="18" charset="0"/>
              </a:rPr>
              <a:t>Utiliser au mieux les outils limités dont dispose la plateforme</a:t>
            </a:r>
          </a:p>
          <a:p>
            <a:endParaRPr sz="2000" dirty="0">
              <a:latin typeface="Times New Roman" panose="02020603050405020304" pitchFamily="18" charset="0"/>
              <a:cs typeface="Times New Roman" panose="02020603050405020304" pitchFamily="18" charset="0"/>
            </a:endParaRPr>
          </a:p>
        </p:txBody>
      </p:sp>
      <p:sp>
        <p:nvSpPr>
          <p:cNvPr id="35" name="Freeform 5" descr="&lt;LOGICA_QUOTE_LEFT&gt;"/>
          <p:cNvSpPr>
            <a:spLocks/>
          </p:cNvSpPr>
          <p:nvPr/>
        </p:nvSpPr>
        <p:spPr bwMode="gray">
          <a:xfrm>
            <a:off x="1885191" y="82470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6" name="Freeform 9" descr="&lt;LOGICA_QUOTE_RIGHT&gt;"/>
          <p:cNvSpPr>
            <a:spLocks/>
          </p:cNvSpPr>
          <p:nvPr/>
        </p:nvSpPr>
        <p:spPr bwMode="gray">
          <a:xfrm>
            <a:off x="2825768" y="82469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5" descr="&lt;LOGICA_QUOTE_LEFT&gt;">
            <a:extLst>
              <a:ext uri="{FF2B5EF4-FFF2-40B4-BE49-F238E27FC236}">
                <a16:creationId xmlns:a16="http://schemas.microsoft.com/office/drawing/2014/main" id="{E83C6408-6F56-467D-851E-13B985919120}"/>
              </a:ext>
            </a:extLst>
          </p:cNvPr>
          <p:cNvSpPr>
            <a:spLocks/>
          </p:cNvSpPr>
          <p:nvPr/>
        </p:nvSpPr>
        <p:spPr bwMode="gray">
          <a:xfrm>
            <a:off x="2633649" y="18492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2" name="Freeform 9" descr="&lt;LOGICA_QUOTE_RIGHT&gt;">
            <a:extLst>
              <a:ext uri="{FF2B5EF4-FFF2-40B4-BE49-F238E27FC236}">
                <a16:creationId xmlns:a16="http://schemas.microsoft.com/office/drawing/2014/main" id="{8066E260-072A-460C-8A8B-0BAFD532C52E}"/>
              </a:ext>
            </a:extLst>
          </p:cNvPr>
          <p:cNvSpPr>
            <a:spLocks/>
          </p:cNvSpPr>
          <p:nvPr/>
        </p:nvSpPr>
        <p:spPr bwMode="gray">
          <a:xfrm>
            <a:off x="4124536" y="160329"/>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7" name="Rectangle 7">
            <a:extLst>
              <a:ext uri="{FF2B5EF4-FFF2-40B4-BE49-F238E27FC236}">
                <a16:creationId xmlns:a16="http://schemas.microsoft.com/office/drawing/2014/main" id="{6223BBAB-3F76-4DDF-9310-2716381C025A}"/>
              </a:ext>
            </a:extLst>
          </p:cNvPr>
          <p:cNvSpPr txBox="1">
            <a:spLocks noChangeArrowheads="1"/>
          </p:cNvSpPr>
          <p:nvPr/>
        </p:nvSpPr>
        <p:spPr>
          <a:xfrm>
            <a:off x="0" y="187276"/>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38" name="Rectangle 7">
            <a:extLst>
              <a:ext uri="{FF2B5EF4-FFF2-40B4-BE49-F238E27FC236}">
                <a16:creationId xmlns:a16="http://schemas.microsoft.com/office/drawing/2014/main" id="{163772BA-14DA-4505-916B-280EFD20A581}"/>
              </a:ext>
            </a:extLst>
          </p:cNvPr>
          <p:cNvSpPr txBox="1">
            <a:spLocks noChangeArrowheads="1"/>
          </p:cNvSpPr>
          <p:nvPr/>
        </p:nvSpPr>
        <p:spPr>
          <a:xfrm>
            <a:off x="1247425" y="176609"/>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39" name="Rectangle 7">
            <a:extLst>
              <a:ext uri="{FF2B5EF4-FFF2-40B4-BE49-F238E27FC236}">
                <a16:creationId xmlns:a16="http://schemas.microsoft.com/office/drawing/2014/main" id="{B7E9DB3E-0EE2-4D81-B0F8-E85551BB13D4}"/>
              </a:ext>
            </a:extLst>
          </p:cNvPr>
          <p:cNvSpPr txBox="1">
            <a:spLocks noChangeArrowheads="1"/>
          </p:cNvSpPr>
          <p:nvPr/>
        </p:nvSpPr>
        <p:spPr>
          <a:xfrm>
            <a:off x="5756236" y="135717"/>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ea typeface="+mn-ea"/>
                <a:cs typeface="+mn-cs"/>
              </a:rPr>
              <a:t>Conception</a:t>
            </a:r>
          </a:p>
        </p:txBody>
      </p:sp>
      <p:sp>
        <p:nvSpPr>
          <p:cNvPr id="40" name="Rectangle 7">
            <a:extLst>
              <a:ext uri="{FF2B5EF4-FFF2-40B4-BE49-F238E27FC236}">
                <a16:creationId xmlns:a16="http://schemas.microsoft.com/office/drawing/2014/main" id="{7A9D1E03-6791-43DE-B40F-C4F94A56EE13}"/>
              </a:ext>
            </a:extLst>
          </p:cNvPr>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41" name="Rectangle 7">
            <a:extLst>
              <a:ext uri="{FF2B5EF4-FFF2-40B4-BE49-F238E27FC236}">
                <a16:creationId xmlns:a16="http://schemas.microsoft.com/office/drawing/2014/main" id="{77E8A2E3-0ECB-4452-A2F3-1EDA6297C5A8}"/>
              </a:ext>
            </a:extLst>
          </p:cNvPr>
          <p:cNvSpPr txBox="1">
            <a:spLocks noChangeArrowheads="1"/>
          </p:cNvSpPr>
          <p:nvPr/>
        </p:nvSpPr>
        <p:spPr>
          <a:xfrm>
            <a:off x="2806435" y="222241"/>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b="1" dirty="0">
                <a:solidFill>
                  <a:schemeClr val="tx1"/>
                </a:solidFill>
              </a:rPr>
              <a:t>Cadre</a:t>
            </a:r>
            <a:r>
              <a:rPr lang="fr-MA" sz="2200" dirty="0"/>
              <a:t> </a:t>
            </a:r>
            <a:r>
              <a:rPr lang="fr-MA" sz="2200" b="1" dirty="0">
                <a:solidFill>
                  <a:schemeClr val="tx1"/>
                </a:solidFill>
              </a:rPr>
              <a:t>général</a:t>
            </a:r>
            <a:endParaRPr sz="2200" b="1" dirty="0">
              <a:solidFill>
                <a:schemeClr val="tx1"/>
              </a:solidFill>
            </a:endParaRPr>
          </a:p>
          <a:p>
            <a:endParaRPr lang="fr-FR" sz="2400" dirty="0"/>
          </a:p>
        </p:txBody>
      </p:sp>
      <p:sp>
        <p:nvSpPr>
          <p:cNvPr id="42" name="Rectangle 7">
            <a:extLst>
              <a:ext uri="{FF2B5EF4-FFF2-40B4-BE49-F238E27FC236}">
                <a16:creationId xmlns:a16="http://schemas.microsoft.com/office/drawing/2014/main" id="{5B3C1872-988C-4B98-96D9-8F01C62CCBA6}"/>
              </a:ext>
            </a:extLst>
          </p:cNvPr>
          <p:cNvSpPr txBox="1">
            <a:spLocks noChangeArrowheads="1"/>
          </p:cNvSpPr>
          <p:nvPr/>
        </p:nvSpPr>
        <p:spPr>
          <a:xfrm>
            <a:off x="4439264" y="176748"/>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r>
              <a:rPr lang="fr-FR" sz="2400" dirty="0"/>
              <a:t>Analyse et Maquettage</a:t>
            </a:r>
          </a:p>
        </p:txBody>
      </p:sp>
    </p:spTree>
    <p:extLst>
      <p:ext uri="{BB962C8B-B14F-4D97-AF65-F5344CB8AC3E}">
        <p14:creationId xmlns:p14="http://schemas.microsoft.com/office/powerpoint/2010/main" val="187836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ppt_x"/>
                                          </p:val>
                                        </p:tav>
                                        <p:tav tm="100000">
                                          <p:val>
                                            <p:strVal val="#ppt_x"/>
                                          </p:val>
                                        </p:tav>
                                      </p:tavLst>
                                    </p:anim>
                                    <p:anim calcmode="lin" valueType="num">
                                      <p:cBhvr additive="base">
                                        <p:cTn id="1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34816" y="6356350"/>
            <a:ext cx="2895600" cy="365125"/>
          </a:xfrm>
        </p:spPr>
        <p:txBody>
          <a:bodyPr/>
          <a:lstStyle/>
          <a:p>
            <a:r>
              <a:rPr lang="fr-FR" dirty="0"/>
              <a:t>ENSIAS  2017/2018</a:t>
            </a:r>
          </a:p>
        </p:txBody>
      </p:sp>
      <p:sp>
        <p:nvSpPr>
          <p:cNvPr id="5" name="Slide Number Placeholder 4"/>
          <p:cNvSpPr>
            <a:spLocks noGrp="1"/>
          </p:cNvSpPr>
          <p:nvPr>
            <p:ph type="sldNum" sz="quarter" idx="12"/>
          </p:nvPr>
        </p:nvSpPr>
        <p:spPr/>
        <p:txBody>
          <a:bodyPr/>
          <a:lstStyle/>
          <a:p>
            <a:fld id="{F26569FD-FFB4-4247-9A08-C210CA39FC2E}" type="slidenum">
              <a:rPr lang="fr-FR" b="1" smtClean="0"/>
              <a:pPr/>
              <a:t>9</a:t>
            </a:fld>
            <a:endParaRPr lang="fr-FR" b="1" dirty="0"/>
          </a:p>
        </p:txBody>
      </p:sp>
      <p:grpSp>
        <p:nvGrpSpPr>
          <p:cNvPr id="2" name="Group 13"/>
          <p:cNvGrpSpPr/>
          <p:nvPr/>
        </p:nvGrpSpPr>
        <p:grpSpPr>
          <a:xfrm>
            <a:off x="444499" y="731454"/>
            <a:ext cx="8519989" cy="463420"/>
            <a:chOff x="444499" y="1136780"/>
            <a:chExt cx="8164731" cy="463420"/>
          </a:xfrm>
        </p:grpSpPr>
        <p:cxnSp>
          <p:nvCxnSpPr>
            <p:cNvPr id="1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 name="Group 23"/>
          <p:cNvGrpSpPr/>
          <p:nvPr/>
        </p:nvGrpSpPr>
        <p:grpSpPr>
          <a:xfrm>
            <a:off x="467544" y="5753100"/>
            <a:ext cx="8496944"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2" name="Freeform 5" descr="&lt;LOGICA_QUOTE_LEFT&gt;"/>
          <p:cNvSpPr>
            <a:spLocks/>
          </p:cNvSpPr>
          <p:nvPr/>
        </p:nvSpPr>
        <p:spPr bwMode="gray">
          <a:xfrm>
            <a:off x="2633649" y="18492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9" descr="&lt;LOGICA_QUOTE_RIGHT&gt;"/>
          <p:cNvSpPr>
            <a:spLocks/>
          </p:cNvSpPr>
          <p:nvPr/>
        </p:nvSpPr>
        <p:spPr bwMode="gray">
          <a:xfrm>
            <a:off x="4124536" y="160329"/>
            <a:ext cx="141170"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Rectangle 26"/>
          <p:cNvSpPr/>
          <p:nvPr/>
        </p:nvSpPr>
        <p:spPr>
          <a:xfrm>
            <a:off x="642543" y="901735"/>
            <a:ext cx="1242648" cy="313932"/>
          </a:xfrm>
          <a:prstGeom prst="rect">
            <a:avLst/>
          </a:prstGeom>
        </p:spPr>
        <p:txBody>
          <a:bodyPr wrap="none">
            <a:spAutoFit/>
          </a:bodyPr>
          <a:ls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nSpc>
                <a:spcPct val="80000"/>
              </a:lnSpc>
              <a:spcBef>
                <a:spcPct val="0"/>
              </a:spcBef>
            </a:pPr>
            <a:r>
              <a:rPr lang="fr-MA" dirty="0">
                <a:solidFill>
                  <a:schemeClr val="bg1">
                    <a:lumMod val="65000"/>
                  </a:schemeClr>
                </a:solidFill>
                <a:latin typeface="Agency FB" pitchFamily="34" charset="0"/>
              </a:rPr>
              <a:t>Problématique</a:t>
            </a:r>
            <a:endParaRPr dirty="0">
              <a:solidFill>
                <a:schemeClr val="bg1">
                  <a:lumMod val="65000"/>
                </a:schemeClr>
              </a:solidFill>
              <a:latin typeface="Agency FB" pitchFamily="34" charset="0"/>
            </a:endParaRPr>
          </a:p>
        </p:txBody>
      </p:sp>
      <p:sp>
        <p:nvSpPr>
          <p:cNvPr id="33" name="Rectangle 7"/>
          <p:cNvSpPr txBox="1">
            <a:spLocks noChangeArrowheads="1"/>
          </p:cNvSpPr>
          <p:nvPr/>
        </p:nvSpPr>
        <p:spPr>
          <a:xfrm>
            <a:off x="1987664" y="863712"/>
            <a:ext cx="689547" cy="405587"/>
          </a:xfrm>
          <a:prstGeom prst="rect">
            <a:avLst/>
          </a:prstGeom>
        </p:spPr>
        <p:txBody>
          <a:bodyPr vert="horz" lIns="0" tIns="0" rIns="0" bIns="0" rtlCol="0" anchor="ctr" anchorCtr="0">
            <a:noAutofit/>
          </a:bodyPr>
          <a:lstStyle/>
          <a:p>
            <a:pPr>
              <a:lnSpc>
                <a:spcPct val="80000"/>
              </a:lnSpc>
              <a:spcBef>
                <a:spcPct val="0"/>
              </a:spcBef>
            </a:pPr>
            <a:r>
              <a:rPr lang="fr-FR" dirty="0">
                <a:solidFill>
                  <a:schemeClr val="bg1">
                    <a:lumMod val="65000"/>
                  </a:schemeClr>
                </a:solidFill>
                <a:latin typeface="Agency FB" pitchFamily="34" charset="0"/>
                <a:ea typeface="+mj-ea"/>
                <a:cs typeface="+mj-cs"/>
              </a:rPr>
              <a:t>Objectifs</a:t>
            </a:r>
          </a:p>
        </p:txBody>
      </p:sp>
      <p:sp>
        <p:nvSpPr>
          <p:cNvPr id="34" name="Rectangle 33"/>
          <p:cNvSpPr/>
          <p:nvPr/>
        </p:nvSpPr>
        <p:spPr>
          <a:xfrm>
            <a:off x="2876751" y="919073"/>
            <a:ext cx="987771" cy="313932"/>
          </a:xfrm>
          <a:prstGeom prst="rect">
            <a:avLst/>
          </a:prstGeom>
        </p:spPr>
        <p:txBody>
          <a:bodyPr wrap="none">
            <a:spAutoFit/>
          </a:bodyPr>
          <a:lstStyle/>
          <a:p>
            <a:pPr>
              <a:lnSpc>
                <a:spcPct val="80000"/>
              </a:lnSpc>
              <a:spcBef>
                <a:spcPct val="0"/>
              </a:spcBef>
            </a:pPr>
            <a:r>
              <a:rPr b="1" dirty="0">
                <a:latin typeface="Agency FB" pitchFamily="34" charset="0"/>
                <a:ea typeface="+mj-ea"/>
                <a:cs typeface="+mj-cs"/>
              </a:rPr>
              <a:t>Démarche</a:t>
            </a:r>
          </a:p>
        </p:txBody>
      </p:sp>
      <p:sp>
        <p:nvSpPr>
          <p:cNvPr id="23" name="Rectangle 22"/>
          <p:cNvSpPr/>
          <p:nvPr/>
        </p:nvSpPr>
        <p:spPr>
          <a:xfrm>
            <a:off x="1118192" y="2199561"/>
            <a:ext cx="6666271" cy="861774"/>
          </a:xfrm>
          <a:prstGeom prst="rect">
            <a:avLst/>
          </a:prstGeom>
        </p:spPr>
        <p:txBody>
          <a:bodyPr wrap="square">
            <a:spAutoFit/>
          </a:bodyPr>
          <a:lstStyle/>
          <a:p>
            <a:pPr marL="457200" indent="-457200">
              <a:lnSpc>
                <a:spcPct val="150000"/>
              </a:lnSpc>
              <a:buFont typeface="+mj-lt"/>
              <a:buAutoNum type="arabicPeriod"/>
            </a:pPr>
            <a:r>
              <a:rPr lang="fr-FR" sz="2000" dirty="0">
                <a:latin typeface="Times New Roman" pitchFamily="18" charset="0"/>
                <a:cs typeface="Times New Roman" pitchFamily="18" charset="0"/>
              </a:rPr>
              <a:t>Spécification des besoins</a:t>
            </a:r>
          </a:p>
          <a:p>
            <a:endParaRPr sz="2000" dirty="0">
              <a:latin typeface="Times New Roman" panose="02020603050405020304" pitchFamily="18" charset="0"/>
              <a:cs typeface="Times New Roman" panose="02020603050405020304" pitchFamily="18" charset="0"/>
            </a:endParaRPr>
          </a:p>
        </p:txBody>
      </p:sp>
      <p:sp>
        <p:nvSpPr>
          <p:cNvPr id="30" name="Rectangle 29"/>
          <p:cNvSpPr/>
          <p:nvPr/>
        </p:nvSpPr>
        <p:spPr>
          <a:xfrm>
            <a:off x="1118192" y="3129691"/>
            <a:ext cx="6412866" cy="707886"/>
          </a:xfrm>
          <a:prstGeom prst="rect">
            <a:avLst/>
          </a:prstGeom>
        </p:spPr>
        <p:txBody>
          <a:bodyPr wrap="square">
            <a:spAutoFit/>
          </a:bodyPr>
          <a:lstStyle/>
          <a:p>
            <a:r>
              <a:rPr lang="fr-MA" sz="2000" dirty="0">
                <a:latin typeface="Times New Roman" pitchFamily="18" charset="0"/>
                <a:cs typeface="Times New Roman" pitchFamily="18" charset="0"/>
              </a:rPr>
              <a:t>2.     Conception de l’application</a:t>
            </a:r>
          </a:p>
          <a:p>
            <a:endParaRPr sz="20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06129" y="3837577"/>
            <a:ext cx="6666271" cy="861774"/>
          </a:xfrm>
          <a:prstGeom prst="rect">
            <a:avLst/>
          </a:prstGeom>
        </p:spPr>
        <p:txBody>
          <a:bodyPr wrap="square">
            <a:spAutoFit/>
          </a:bodyPr>
          <a:lstStyle/>
          <a:p>
            <a:pPr>
              <a:lnSpc>
                <a:spcPct val="150000"/>
              </a:lnSpc>
            </a:pPr>
            <a:r>
              <a:rPr lang="fr-MA" sz="2000" dirty="0">
                <a:latin typeface="Times New Roman" pitchFamily="18" charset="0"/>
                <a:cs typeface="Times New Roman" pitchFamily="18" charset="0"/>
              </a:rPr>
              <a:t>3.     Réalisation de l’application</a:t>
            </a:r>
          </a:p>
          <a:p>
            <a:endParaRPr sz="2000" dirty="0">
              <a:latin typeface="Times New Roman" panose="02020603050405020304" pitchFamily="18" charset="0"/>
              <a:cs typeface="Times New Roman" panose="02020603050405020304" pitchFamily="18" charset="0"/>
            </a:endParaRPr>
          </a:p>
        </p:txBody>
      </p:sp>
      <p:sp>
        <p:nvSpPr>
          <p:cNvPr id="35" name="Freeform 5" descr="&lt;LOGICA_QUOTE_LEFT&gt;"/>
          <p:cNvSpPr>
            <a:spLocks/>
          </p:cNvSpPr>
          <p:nvPr/>
        </p:nvSpPr>
        <p:spPr bwMode="gray">
          <a:xfrm>
            <a:off x="2779684" y="85348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6" name="Freeform 9" descr="&lt;LOGICA_QUOTE_RIGHT&gt;"/>
          <p:cNvSpPr>
            <a:spLocks/>
          </p:cNvSpPr>
          <p:nvPr/>
        </p:nvSpPr>
        <p:spPr bwMode="gray">
          <a:xfrm>
            <a:off x="3801387" y="824700"/>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Rectangle 7">
            <a:extLst>
              <a:ext uri="{FF2B5EF4-FFF2-40B4-BE49-F238E27FC236}">
                <a16:creationId xmlns:a16="http://schemas.microsoft.com/office/drawing/2014/main" id="{453DEB1F-FEE8-4439-9EDC-E1A64A890DDF}"/>
              </a:ext>
            </a:extLst>
          </p:cNvPr>
          <p:cNvSpPr txBox="1">
            <a:spLocks noChangeArrowheads="1"/>
          </p:cNvSpPr>
          <p:nvPr/>
        </p:nvSpPr>
        <p:spPr>
          <a:xfrm>
            <a:off x="0" y="187276"/>
            <a:ext cx="1301296"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sz="2200" b="1" dirty="0">
                <a:latin typeface="Agency FB" pitchFamily="34" charset="0"/>
                <a:ea typeface="+mj-ea"/>
                <a:cs typeface="+mj-cs"/>
              </a:rPr>
              <a:t> </a:t>
            </a:r>
            <a:r>
              <a:rPr sz="2200" dirty="0">
                <a:solidFill>
                  <a:schemeClr val="bg1">
                    <a:lumMod val="65000"/>
                  </a:schemeClr>
                </a:solidFill>
                <a:latin typeface="Agency FB" pitchFamily="34" charset="0"/>
                <a:ea typeface="+mj-ea"/>
                <a:cs typeface="+mj-cs"/>
              </a:rPr>
              <a:t>Introduction</a:t>
            </a:r>
          </a:p>
        </p:txBody>
      </p:sp>
      <p:sp>
        <p:nvSpPr>
          <p:cNvPr id="32" name="Rectangle 7">
            <a:extLst>
              <a:ext uri="{FF2B5EF4-FFF2-40B4-BE49-F238E27FC236}">
                <a16:creationId xmlns:a16="http://schemas.microsoft.com/office/drawing/2014/main" id="{77A2E4F9-F09C-42E5-BD4E-DD5ACED6C6A2}"/>
              </a:ext>
            </a:extLst>
          </p:cNvPr>
          <p:cNvSpPr txBox="1">
            <a:spLocks noChangeArrowheads="1"/>
          </p:cNvSpPr>
          <p:nvPr/>
        </p:nvSpPr>
        <p:spPr>
          <a:xfrm>
            <a:off x="1247425" y="176609"/>
            <a:ext cx="1465977" cy="451721"/>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dirty="0"/>
              <a:t>Milieu de stage</a:t>
            </a:r>
          </a:p>
          <a:p>
            <a:endParaRPr lang="fr-FR" sz="2400" dirty="0"/>
          </a:p>
        </p:txBody>
      </p:sp>
      <p:sp>
        <p:nvSpPr>
          <p:cNvPr id="37" name="Rectangle 7">
            <a:extLst>
              <a:ext uri="{FF2B5EF4-FFF2-40B4-BE49-F238E27FC236}">
                <a16:creationId xmlns:a16="http://schemas.microsoft.com/office/drawing/2014/main" id="{65EE6708-89B0-4432-9EC1-58E0DFE857DB}"/>
              </a:ext>
            </a:extLst>
          </p:cNvPr>
          <p:cNvSpPr txBox="1">
            <a:spLocks noChangeArrowheads="1"/>
          </p:cNvSpPr>
          <p:nvPr/>
        </p:nvSpPr>
        <p:spPr>
          <a:xfrm>
            <a:off x="5756236" y="135717"/>
            <a:ext cx="1167252" cy="448615"/>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r>
              <a:rPr lang="fr-FR" sz="2200" dirty="0">
                <a:ea typeface="+mn-ea"/>
                <a:cs typeface="+mn-cs"/>
              </a:rPr>
              <a:t>Conception</a:t>
            </a:r>
          </a:p>
        </p:txBody>
      </p:sp>
      <p:sp>
        <p:nvSpPr>
          <p:cNvPr id="38" name="Rectangle 7">
            <a:extLst>
              <a:ext uri="{FF2B5EF4-FFF2-40B4-BE49-F238E27FC236}">
                <a16:creationId xmlns:a16="http://schemas.microsoft.com/office/drawing/2014/main" id="{EF109F1E-9213-4FEB-923A-6BFC443ADCAA}"/>
              </a:ext>
            </a:extLst>
          </p:cNvPr>
          <p:cNvSpPr txBox="1">
            <a:spLocks noChangeArrowheads="1"/>
          </p:cNvSpPr>
          <p:nvPr/>
        </p:nvSpPr>
        <p:spPr>
          <a:xfrm>
            <a:off x="6949967" y="143119"/>
            <a:ext cx="2336535" cy="448615"/>
          </a:xfrm>
          <a:prstGeom prst="rect">
            <a:avLst/>
          </a:prstGeom>
        </p:spPr>
        <p:txBody>
          <a:bodyPr vert="horz" lIns="0" tIns="0" rIns="0" bIns="0" rtlCol="0" anchor="ctr" anchorCtr="0">
            <a:noAutofit/>
          </a:bodyPr>
          <a:lstStyle/>
          <a:p>
            <a:pPr>
              <a:spcBef>
                <a:spcPct val="0"/>
              </a:spcBef>
            </a:pPr>
            <a:r>
              <a:rPr lang="fr-FR" sz="2200" dirty="0">
                <a:solidFill>
                  <a:schemeClr val="bg1">
                    <a:lumMod val="65000"/>
                  </a:schemeClr>
                </a:solidFill>
                <a:latin typeface="Agency FB" pitchFamily="34" charset="0"/>
              </a:rPr>
              <a:t>Réalisation    </a:t>
            </a:r>
            <a:r>
              <a:rPr sz="2200" dirty="0">
                <a:solidFill>
                  <a:schemeClr val="bg1">
                    <a:lumMod val="65000"/>
                  </a:schemeClr>
                </a:solidFill>
                <a:latin typeface="Agency FB" pitchFamily="34" charset="0"/>
                <a:ea typeface="+mj-ea"/>
                <a:cs typeface="+mj-cs"/>
              </a:rPr>
              <a:t>Conclusion</a:t>
            </a:r>
          </a:p>
        </p:txBody>
      </p:sp>
      <p:sp>
        <p:nvSpPr>
          <p:cNvPr id="39" name="Rectangle 7">
            <a:extLst>
              <a:ext uri="{FF2B5EF4-FFF2-40B4-BE49-F238E27FC236}">
                <a16:creationId xmlns:a16="http://schemas.microsoft.com/office/drawing/2014/main" id="{65FE98FE-5FE0-4FCA-A99B-D88A610C3251}"/>
              </a:ext>
            </a:extLst>
          </p:cNvPr>
          <p:cNvSpPr txBox="1">
            <a:spLocks noChangeArrowheads="1"/>
          </p:cNvSpPr>
          <p:nvPr/>
        </p:nvSpPr>
        <p:spPr>
          <a:xfrm>
            <a:off x="2806435" y="222241"/>
            <a:ext cx="1371773"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endParaRPr lang="fr-FR" sz="2400" dirty="0"/>
          </a:p>
          <a:p>
            <a:pPr lvl="0"/>
            <a:r>
              <a:rPr lang="fr-MA" sz="2200" b="1" dirty="0">
                <a:solidFill>
                  <a:schemeClr val="tx1"/>
                </a:solidFill>
              </a:rPr>
              <a:t>Cadre</a:t>
            </a:r>
            <a:r>
              <a:rPr lang="fr-MA" sz="2200" dirty="0"/>
              <a:t> </a:t>
            </a:r>
            <a:r>
              <a:rPr lang="fr-MA" sz="2200" b="1" dirty="0">
                <a:solidFill>
                  <a:schemeClr val="tx1"/>
                </a:solidFill>
              </a:rPr>
              <a:t>général</a:t>
            </a:r>
            <a:endParaRPr sz="2200" b="1" dirty="0">
              <a:solidFill>
                <a:schemeClr val="tx1"/>
              </a:solidFill>
            </a:endParaRPr>
          </a:p>
          <a:p>
            <a:endParaRPr lang="fr-FR" sz="2400" dirty="0"/>
          </a:p>
        </p:txBody>
      </p:sp>
      <p:sp>
        <p:nvSpPr>
          <p:cNvPr id="40" name="Rectangle 7">
            <a:extLst>
              <a:ext uri="{FF2B5EF4-FFF2-40B4-BE49-F238E27FC236}">
                <a16:creationId xmlns:a16="http://schemas.microsoft.com/office/drawing/2014/main" id="{98C4A24E-7B6C-4E19-A5F1-A7D02CD5EB77}"/>
              </a:ext>
            </a:extLst>
          </p:cNvPr>
          <p:cNvSpPr txBox="1">
            <a:spLocks noChangeArrowheads="1"/>
          </p:cNvSpPr>
          <p:nvPr/>
        </p:nvSpPr>
        <p:spPr>
          <a:xfrm>
            <a:off x="4439264" y="176748"/>
            <a:ext cx="1331405" cy="384426"/>
          </a:xfrm>
          <a:prstGeom prst="rect">
            <a:avLst/>
          </a:prstGeom>
        </p:spPr>
        <p:txBody>
          <a:bodyPr vert="horz" lIns="0" tIns="0" rIns="0" bIns="0" rtlCol="0" anchor="ctr" anchorCtr="0">
            <a:noAutofit/>
          </a:bodyPr>
          <a:lstStyle>
            <a:defPPr>
              <a:defRPr lang="fr-FR"/>
            </a:defPPr>
            <a:lvl1pPr>
              <a:spcBef>
                <a:spcPct val="0"/>
              </a:spcBef>
              <a:defRPr sz="1700">
                <a:solidFill>
                  <a:schemeClr val="bg1">
                    <a:lumMod val="65000"/>
                  </a:schemeClr>
                </a:solidFill>
                <a:latin typeface="Agency FB" pitchFamily="34" charset="0"/>
                <a:ea typeface="+mj-ea"/>
                <a:cs typeface="+mj-cs"/>
              </a:defRPr>
            </a:lvl1pPr>
          </a:lstStyle>
          <a:p>
            <a:pPr lvl="0"/>
            <a:r>
              <a:rPr lang="fr-FR" sz="2400" dirty="0"/>
              <a:t>Analyse et Maquettage</a:t>
            </a:r>
          </a:p>
        </p:txBody>
      </p:sp>
    </p:spTree>
    <p:extLst>
      <p:ext uri="{BB962C8B-B14F-4D97-AF65-F5344CB8AC3E}">
        <p14:creationId xmlns:p14="http://schemas.microsoft.com/office/powerpoint/2010/main" val="332825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ppt_x"/>
                                          </p:val>
                                        </p:tav>
                                        <p:tav tm="100000">
                                          <p:val>
                                            <p:strVal val="#ppt_x"/>
                                          </p:val>
                                        </p:tav>
                                      </p:tavLst>
                                    </p:anim>
                                    <p:anim calcmode="lin" valueType="num">
                                      <p:cBhvr additive="base">
                                        <p:cTn id="1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1337</Words>
  <Application>Microsoft Office PowerPoint</Application>
  <PresentationFormat>On-screen Show (4:3)</PresentationFormat>
  <Paragraphs>463</Paragraphs>
  <Slides>26</Slides>
  <Notes>25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Agency FB</vt:lpstr>
      <vt:lpstr>Arial</vt:lpstr>
      <vt:lpstr>Calibri</vt:lpstr>
      <vt:lpstr>Calibri Light</vt:lpstr>
      <vt:lpstr>Georgia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2012-06-17T07:45:02Z</dcterms:created>
  <dcterms:modified xsi:type="dcterms:W3CDTF">2017-12-06T15:51:24Z</dcterms:modified>
</cp:coreProperties>
</file>